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 id="2147483962" r:id="rId2"/>
  </p:sldMasterIdLst>
  <p:notesMasterIdLst>
    <p:notesMasterId r:id="rId17"/>
  </p:notesMasterIdLst>
  <p:handoutMasterIdLst>
    <p:handoutMasterId r:id="rId18"/>
  </p:handoutMasterIdLst>
  <p:sldIdLst>
    <p:sldId id="1238" r:id="rId3"/>
    <p:sldId id="1199" r:id="rId4"/>
    <p:sldId id="1224" r:id="rId5"/>
    <p:sldId id="1223" r:id="rId6"/>
    <p:sldId id="1234" r:id="rId7"/>
    <p:sldId id="1225" r:id="rId8"/>
    <p:sldId id="1226" r:id="rId9"/>
    <p:sldId id="1228" r:id="rId10"/>
    <p:sldId id="1235" r:id="rId11"/>
    <p:sldId id="1229" r:id="rId12"/>
    <p:sldId id="1230" r:id="rId13"/>
    <p:sldId id="1236" r:id="rId14"/>
    <p:sldId id="1232" r:id="rId15"/>
    <p:sldId id="1239" r:id="rId16"/>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CBE7D1"/>
    <a:srgbClr val="3E884E"/>
    <a:srgbClr val="1F10B0"/>
    <a:srgbClr val="9F9071"/>
    <a:srgbClr val="F6FFDD"/>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01CFB-6582-464A-830C-B1EE91B40984}" v="354" dt="2024-10-07T04:37:41.09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110" autoAdjust="0"/>
  </p:normalViewPr>
  <p:slideViewPr>
    <p:cSldViewPr snapToGrid="0" snapToObjects="1">
      <p:cViewPr varScale="1">
        <p:scale>
          <a:sx n="115" d="100"/>
          <a:sy n="115" d="100"/>
        </p:scale>
        <p:origin x="520" y="192"/>
      </p:cViewPr>
      <p:guideLst>
        <p:guide orient="horz" pos="2160"/>
        <p:guide pos="3840"/>
      </p:guideLst>
    </p:cSldViewPr>
  </p:slideViewPr>
  <p:notesTextViewPr>
    <p:cViewPr>
      <p:scale>
        <a:sx n="3" d="2"/>
        <a:sy n="3" d="2"/>
      </p:scale>
      <p:origin x="0" y="0"/>
    </p:cViewPr>
  </p:notesTextViewPr>
  <p:sorterViewPr>
    <p:cViewPr varScale="1">
      <p:scale>
        <a:sx n="1" d="1"/>
        <a:sy n="1" d="1"/>
      </p:scale>
      <p:origin x="0" y="-1724"/>
    </p:cViewPr>
  </p:sorterViewPr>
  <p:notesViewPr>
    <p:cSldViewPr snapToGrid="0" snapToObjects="1">
      <p:cViewPr varScale="1">
        <p:scale>
          <a:sx n="88" d="100"/>
          <a:sy n="88" d="100"/>
        </p:scale>
        <p:origin x="28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890542" cy="49836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037" y="1"/>
            <a:ext cx="2890542" cy="498366"/>
          </a:xfrm>
          <a:prstGeom prst="rect">
            <a:avLst/>
          </a:prstGeom>
        </p:spPr>
        <p:txBody>
          <a:bodyPr vert="horz" lIns="91440" tIns="45720" rIns="91440" bIns="45720" rtlCol="0"/>
          <a:lstStyle>
            <a:lvl1pPr algn="r">
              <a:defRPr sz="1200"/>
            </a:lvl1pPr>
          </a:lstStyle>
          <a:p>
            <a:fld id="{E455B9D5-74CF-45A4-A2AC-8AC09AEB0779}" type="datetimeFigureOut">
              <a:rPr lang="de-DE" smtClean="0"/>
              <a:t>07.10.24</a:t>
            </a:fld>
            <a:endParaRPr lang="de-DE"/>
          </a:p>
        </p:txBody>
      </p:sp>
      <p:sp>
        <p:nvSpPr>
          <p:cNvPr id="4" name="Fußzeilenplatzhalter 3"/>
          <p:cNvSpPr>
            <a:spLocks noGrp="1"/>
          </p:cNvSpPr>
          <p:nvPr>
            <p:ph type="ftr" sz="quarter" idx="2"/>
          </p:nvPr>
        </p:nvSpPr>
        <p:spPr>
          <a:xfrm>
            <a:off x="2" y="9428273"/>
            <a:ext cx="2890542" cy="49836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037" y="9428273"/>
            <a:ext cx="2890542" cy="498366"/>
          </a:xfrm>
          <a:prstGeom prst="rect">
            <a:avLst/>
          </a:prstGeom>
        </p:spPr>
        <p:txBody>
          <a:bodyPr vert="horz" lIns="91440" tIns="45720" rIns="91440" bIns="45720" rtlCol="0" anchor="b"/>
          <a:lstStyle>
            <a:lvl1pPr algn="r">
              <a:defRPr sz="1200"/>
            </a:lvl1pPr>
          </a:lstStyle>
          <a:p>
            <a:fld id="{066ACDF3-82FB-4311-A236-CFDD18CE958F}" type="slidenum">
              <a:rPr lang="de-DE" smtClean="0"/>
              <a:t>‹Nr.›</a:t>
            </a:fld>
            <a:endParaRPr lang="de-DE"/>
          </a:p>
        </p:txBody>
      </p:sp>
    </p:spTree>
    <p:extLst>
      <p:ext uri="{BB962C8B-B14F-4D97-AF65-F5344CB8AC3E}">
        <p14:creationId xmlns:p14="http://schemas.microsoft.com/office/powerpoint/2010/main" val="9249627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0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890542" cy="49836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037" y="1"/>
            <a:ext cx="2890542" cy="498366"/>
          </a:xfrm>
          <a:prstGeom prst="rect">
            <a:avLst/>
          </a:prstGeom>
        </p:spPr>
        <p:txBody>
          <a:bodyPr vert="horz" lIns="91440" tIns="45720" rIns="91440" bIns="45720" rtlCol="0"/>
          <a:lstStyle>
            <a:lvl1pPr algn="r">
              <a:defRPr sz="1200"/>
            </a:lvl1pPr>
          </a:lstStyle>
          <a:p>
            <a:fld id="{7AF0A485-221C-4ED4-9A16-75E61EC06C2A}" type="datetimeFigureOut">
              <a:rPr lang="de-DE" smtClean="0"/>
              <a:t>07.10.24</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7513" y="4776857"/>
            <a:ext cx="5334062" cy="390895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273"/>
            <a:ext cx="2890542" cy="49836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037" y="9428273"/>
            <a:ext cx="2890542" cy="498366"/>
          </a:xfrm>
          <a:prstGeom prst="rect">
            <a:avLst/>
          </a:prstGeom>
        </p:spPr>
        <p:txBody>
          <a:bodyPr vert="horz" lIns="91440" tIns="45720" rIns="91440" bIns="45720" rtlCol="0" anchor="b"/>
          <a:lstStyle>
            <a:lvl1pPr algn="r">
              <a:defRPr sz="1200"/>
            </a:lvl1pPr>
          </a:lstStyle>
          <a:p>
            <a:fld id="{7CD140C6-0EC3-4872-AA2F-AD90A66A61D7}" type="slidenum">
              <a:rPr lang="de-DE" smtClean="0"/>
              <a:t>‹Nr.›</a:t>
            </a:fld>
            <a:endParaRPr lang="de-DE"/>
          </a:p>
        </p:txBody>
      </p:sp>
    </p:spTree>
    <p:extLst>
      <p:ext uri="{BB962C8B-B14F-4D97-AF65-F5344CB8AC3E}">
        <p14:creationId xmlns:p14="http://schemas.microsoft.com/office/powerpoint/2010/main" val="372431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1</a:t>
            </a:fld>
            <a:endParaRPr lang="de-DE"/>
          </a:p>
        </p:txBody>
      </p:sp>
    </p:spTree>
    <p:extLst>
      <p:ext uri="{BB962C8B-B14F-4D97-AF65-F5344CB8AC3E}">
        <p14:creationId xmlns:p14="http://schemas.microsoft.com/office/powerpoint/2010/main" val="145117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10</a:t>
            </a:fld>
            <a:endParaRPr lang="de-DE"/>
          </a:p>
        </p:txBody>
      </p:sp>
    </p:spTree>
    <p:extLst>
      <p:ext uri="{BB962C8B-B14F-4D97-AF65-F5344CB8AC3E}">
        <p14:creationId xmlns:p14="http://schemas.microsoft.com/office/powerpoint/2010/main" val="350574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11</a:t>
            </a:fld>
            <a:endParaRPr lang="de-DE"/>
          </a:p>
        </p:txBody>
      </p:sp>
    </p:spTree>
    <p:extLst>
      <p:ext uri="{BB962C8B-B14F-4D97-AF65-F5344CB8AC3E}">
        <p14:creationId xmlns:p14="http://schemas.microsoft.com/office/powerpoint/2010/main" val="400843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12</a:t>
            </a:fld>
            <a:endParaRPr lang="de-DE"/>
          </a:p>
        </p:txBody>
      </p:sp>
    </p:spTree>
    <p:extLst>
      <p:ext uri="{BB962C8B-B14F-4D97-AF65-F5344CB8AC3E}">
        <p14:creationId xmlns:p14="http://schemas.microsoft.com/office/powerpoint/2010/main" val="333321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13</a:t>
            </a:fld>
            <a:endParaRPr lang="de-DE"/>
          </a:p>
        </p:txBody>
      </p:sp>
    </p:spTree>
    <p:extLst>
      <p:ext uri="{BB962C8B-B14F-4D97-AF65-F5344CB8AC3E}">
        <p14:creationId xmlns:p14="http://schemas.microsoft.com/office/powerpoint/2010/main" val="427811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2</a:t>
            </a:fld>
            <a:endParaRPr lang="de-DE"/>
          </a:p>
        </p:txBody>
      </p:sp>
    </p:spTree>
    <p:extLst>
      <p:ext uri="{BB962C8B-B14F-4D97-AF65-F5344CB8AC3E}">
        <p14:creationId xmlns:p14="http://schemas.microsoft.com/office/powerpoint/2010/main" val="350722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3</a:t>
            </a:fld>
            <a:endParaRPr lang="de-DE"/>
          </a:p>
        </p:txBody>
      </p:sp>
    </p:spTree>
    <p:extLst>
      <p:ext uri="{BB962C8B-B14F-4D97-AF65-F5344CB8AC3E}">
        <p14:creationId xmlns:p14="http://schemas.microsoft.com/office/powerpoint/2010/main" val="121895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4</a:t>
            </a:fld>
            <a:endParaRPr lang="de-DE"/>
          </a:p>
        </p:txBody>
      </p:sp>
    </p:spTree>
    <p:extLst>
      <p:ext uri="{BB962C8B-B14F-4D97-AF65-F5344CB8AC3E}">
        <p14:creationId xmlns:p14="http://schemas.microsoft.com/office/powerpoint/2010/main" val="355755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5</a:t>
            </a:fld>
            <a:endParaRPr lang="de-DE"/>
          </a:p>
        </p:txBody>
      </p:sp>
    </p:spTree>
    <p:extLst>
      <p:ext uri="{BB962C8B-B14F-4D97-AF65-F5344CB8AC3E}">
        <p14:creationId xmlns:p14="http://schemas.microsoft.com/office/powerpoint/2010/main" val="333946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6</a:t>
            </a:fld>
            <a:endParaRPr lang="de-DE"/>
          </a:p>
        </p:txBody>
      </p:sp>
    </p:spTree>
    <p:extLst>
      <p:ext uri="{BB962C8B-B14F-4D97-AF65-F5344CB8AC3E}">
        <p14:creationId xmlns:p14="http://schemas.microsoft.com/office/powerpoint/2010/main" val="400216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7</a:t>
            </a:fld>
            <a:endParaRPr lang="de-DE"/>
          </a:p>
        </p:txBody>
      </p:sp>
    </p:spTree>
    <p:extLst>
      <p:ext uri="{BB962C8B-B14F-4D97-AF65-F5344CB8AC3E}">
        <p14:creationId xmlns:p14="http://schemas.microsoft.com/office/powerpoint/2010/main" val="198611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8</a:t>
            </a:fld>
            <a:endParaRPr lang="de-DE"/>
          </a:p>
        </p:txBody>
      </p:sp>
    </p:spTree>
    <p:extLst>
      <p:ext uri="{BB962C8B-B14F-4D97-AF65-F5344CB8AC3E}">
        <p14:creationId xmlns:p14="http://schemas.microsoft.com/office/powerpoint/2010/main" val="117397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CD140C6-0EC3-4872-AA2F-AD90A66A61D7}" type="slidenum">
              <a:rPr lang="de-DE" smtClean="0"/>
              <a:t>9</a:t>
            </a:fld>
            <a:endParaRPr lang="de-DE"/>
          </a:p>
        </p:txBody>
      </p:sp>
    </p:spTree>
    <p:extLst>
      <p:ext uri="{BB962C8B-B14F-4D97-AF65-F5344CB8AC3E}">
        <p14:creationId xmlns:p14="http://schemas.microsoft.com/office/powerpoint/2010/main" val="322088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77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el und Inhal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4A6081F-AD24-7711-9CE6-C7EB4CF57BD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88472" y="3433206"/>
            <a:ext cx="5528208" cy="3428999"/>
          </a:xfrm>
          <a:prstGeom prst="rect">
            <a:avLst/>
          </a:prstGeom>
        </p:spPr>
      </p:pic>
      <p:sp>
        <p:nvSpPr>
          <p:cNvPr id="3" name="Textfeld 2">
            <a:extLst>
              <a:ext uri="{FF2B5EF4-FFF2-40B4-BE49-F238E27FC236}">
                <a16:creationId xmlns:a16="http://schemas.microsoft.com/office/drawing/2014/main" id="{EF9AD2FA-76A9-0586-6577-A990508CAD55}"/>
              </a:ext>
            </a:extLst>
          </p:cNvPr>
          <p:cNvSpPr txBox="1"/>
          <p:nvPr userDrawn="1"/>
        </p:nvSpPr>
        <p:spPr>
          <a:xfrm>
            <a:off x="174170" y="6444342"/>
            <a:ext cx="3169921" cy="276999"/>
          </a:xfrm>
          <a:prstGeom prst="rect">
            <a:avLst/>
          </a:prstGeom>
          <a:noFill/>
        </p:spPr>
        <p:txBody>
          <a:bodyPr wrap="square" rtlCol="0">
            <a:spAutoFit/>
          </a:bodyPr>
          <a:lstStyle/>
          <a:p>
            <a:r>
              <a:rPr lang="de-DE" sz="1200" dirty="0">
                <a:latin typeface="Abadi Extra Light" panose="020B0204020104020204" pitchFamily="34" charset="0"/>
              </a:rPr>
              <a:t>Erster Bewegungstag – 18. Oktober 2024</a:t>
            </a:r>
            <a:endParaRPr lang="de-CH" sz="1200" dirty="0">
              <a:latin typeface="Abadi Extra Light" panose="020B0204020104020204" pitchFamily="34" charset="0"/>
            </a:endParaRPr>
          </a:p>
        </p:txBody>
      </p:sp>
      <p:pic>
        <p:nvPicPr>
          <p:cNvPr id="5" name="Grafik 4">
            <a:extLst>
              <a:ext uri="{FF2B5EF4-FFF2-40B4-BE49-F238E27FC236}">
                <a16:creationId xmlns:a16="http://schemas.microsoft.com/office/drawing/2014/main" id="{D930C542-0765-64BD-231D-418BBF8754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9427" y="269966"/>
            <a:ext cx="2325188" cy="813456"/>
          </a:xfrm>
          <a:prstGeom prst="rect">
            <a:avLst/>
          </a:prstGeom>
        </p:spPr>
      </p:pic>
    </p:spTree>
    <p:extLst>
      <p:ext uri="{BB962C8B-B14F-4D97-AF65-F5344CB8AC3E}">
        <p14:creationId xmlns:p14="http://schemas.microsoft.com/office/powerpoint/2010/main" val="317165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8D1DCDA-D445-B6A0-AA53-9457509CFF1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688472" y="3433206"/>
            <a:ext cx="5528208" cy="3428999"/>
          </a:xfrm>
          <a:prstGeom prst="rect">
            <a:avLst/>
          </a:prstGeom>
        </p:spPr>
      </p:pic>
      <p:pic>
        <p:nvPicPr>
          <p:cNvPr id="11" name="Grafik 10">
            <a:extLst>
              <a:ext uri="{FF2B5EF4-FFF2-40B4-BE49-F238E27FC236}">
                <a16:creationId xmlns:a16="http://schemas.microsoft.com/office/drawing/2014/main" id="{2332324F-C713-1419-C8EC-1FBDA942BC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79427" y="269966"/>
            <a:ext cx="2325188" cy="813456"/>
          </a:xfrm>
          <a:prstGeom prst="rect">
            <a:avLst/>
          </a:prstGeom>
        </p:spPr>
      </p:pic>
    </p:spTree>
    <p:extLst>
      <p:ext uri="{BB962C8B-B14F-4D97-AF65-F5344CB8AC3E}">
        <p14:creationId xmlns:p14="http://schemas.microsoft.com/office/powerpoint/2010/main" val="411512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8FE0C77-F31D-529F-60A7-4757929DC4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10171265"/>
      </p:ext>
    </p:extLst>
  </p:cSld>
  <p:clrMap bg1="lt1" tx1="dk1" bg2="lt2" tx2="dk2" accent1="accent1" accent2="accent2" accent3="accent3" accent4="accent4" accent5="accent5" accent6="accent6" hlink="hlink" folHlink="folHlink"/>
  <p:sldLayoutIdLst>
    <p:sldLayoutId id="21474839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atMod val="92000"/>
                <a:lumMod val="120000"/>
              </a:schemeClr>
            </a:gs>
            <a:gs pos="0">
              <a:schemeClr val="accent3">
                <a:lumMod val="20000"/>
                <a:lumOff val="80000"/>
              </a:schemeClr>
            </a:gs>
          </a:gsLst>
          <a:lin ang="0" scaled="1"/>
          <a:tileRect/>
        </a:gra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1B3F1A6-9CC8-EEF3-8395-287586FD46C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688472" y="3433206"/>
            <a:ext cx="5528208" cy="3428999"/>
          </a:xfrm>
          <a:prstGeom prst="rect">
            <a:avLst/>
          </a:prstGeom>
        </p:spPr>
      </p:pic>
      <p:sp>
        <p:nvSpPr>
          <p:cNvPr id="9" name="Textfeld 8">
            <a:extLst>
              <a:ext uri="{FF2B5EF4-FFF2-40B4-BE49-F238E27FC236}">
                <a16:creationId xmlns:a16="http://schemas.microsoft.com/office/drawing/2014/main" id="{BDD6408E-A43E-D326-BEAE-15D43E49571A}"/>
              </a:ext>
            </a:extLst>
          </p:cNvPr>
          <p:cNvSpPr txBox="1"/>
          <p:nvPr userDrawn="1"/>
        </p:nvSpPr>
        <p:spPr>
          <a:xfrm>
            <a:off x="174170" y="6444342"/>
            <a:ext cx="3169921" cy="276999"/>
          </a:xfrm>
          <a:prstGeom prst="rect">
            <a:avLst/>
          </a:prstGeom>
          <a:noFill/>
        </p:spPr>
        <p:txBody>
          <a:bodyPr wrap="square" rtlCol="0">
            <a:spAutoFit/>
          </a:bodyPr>
          <a:lstStyle/>
          <a:p>
            <a:r>
              <a:rPr lang="de-DE" sz="1200" dirty="0">
                <a:latin typeface="Abadi Extra Light" panose="020B0204020104020204" pitchFamily="34" charset="0"/>
              </a:rPr>
              <a:t>Erster Bewegungstag – 18. Oktober 2024</a:t>
            </a:r>
            <a:endParaRPr lang="de-CH" sz="1200" dirty="0">
              <a:latin typeface="Abadi Extra Light" panose="020B0204020104020204" pitchFamily="34" charset="0"/>
            </a:endParaRPr>
          </a:p>
        </p:txBody>
      </p:sp>
      <p:pic>
        <p:nvPicPr>
          <p:cNvPr id="38" name="Grafik 37">
            <a:extLst>
              <a:ext uri="{FF2B5EF4-FFF2-40B4-BE49-F238E27FC236}">
                <a16:creationId xmlns:a16="http://schemas.microsoft.com/office/drawing/2014/main" id="{95376F99-8F5A-36F6-17B1-361F93ECF8C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579427" y="269966"/>
            <a:ext cx="2325188" cy="813456"/>
          </a:xfrm>
          <a:prstGeom prst="rect">
            <a:avLst/>
          </a:prstGeom>
        </p:spPr>
      </p:pic>
    </p:spTree>
    <p:extLst>
      <p:ext uri="{BB962C8B-B14F-4D97-AF65-F5344CB8AC3E}">
        <p14:creationId xmlns:p14="http://schemas.microsoft.com/office/powerpoint/2010/main" val="3934493358"/>
      </p:ext>
    </p:extLst>
  </p:cSld>
  <p:clrMap bg1="lt1" tx1="dk1" bg2="lt2" tx2="dk2" accent1="accent1" accent2="accent2" accent3="accent3" accent4="accent4" accent5="accent5" accent6="accent6" hlink="hlink" folHlink="folHlink"/>
  <p:sldLayoutIdLst>
    <p:sldLayoutId id="2147483979" r:id="rId1"/>
    <p:sldLayoutId id="214748396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7BBC1EE-5394-7857-232A-B4D0E10492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8945" y="215152"/>
            <a:ext cx="2588104" cy="905436"/>
          </a:xfrm>
          <a:prstGeom prst="rect">
            <a:avLst/>
          </a:prstGeom>
        </p:spPr>
      </p:pic>
      <p:sp>
        <p:nvSpPr>
          <p:cNvPr id="4" name="Rechteck 3">
            <a:extLst>
              <a:ext uri="{FF2B5EF4-FFF2-40B4-BE49-F238E27FC236}">
                <a16:creationId xmlns:a16="http://schemas.microsoft.com/office/drawing/2014/main" id="{AEC6C4F7-1C50-A1A7-8A9A-0087D21463F3}"/>
              </a:ext>
            </a:extLst>
          </p:cNvPr>
          <p:cNvSpPr/>
          <p:nvPr/>
        </p:nvSpPr>
        <p:spPr>
          <a:xfrm>
            <a:off x="2725051" y="2067412"/>
            <a:ext cx="6768353" cy="2437682"/>
          </a:xfrm>
          <a:prstGeom prst="rect">
            <a:avLst/>
          </a:prstGeom>
          <a:solidFill>
            <a:srgbClr val="9F9071">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F121636B-4356-30F2-9FA5-9FD0240B5C8F}"/>
              </a:ext>
            </a:extLst>
          </p:cNvPr>
          <p:cNvSpPr txBox="1"/>
          <p:nvPr/>
        </p:nvSpPr>
        <p:spPr>
          <a:xfrm>
            <a:off x="2725051" y="2240447"/>
            <a:ext cx="6768353" cy="2062103"/>
          </a:xfrm>
          <a:prstGeom prst="rect">
            <a:avLst/>
          </a:prstGeom>
          <a:noFill/>
        </p:spPr>
        <p:txBody>
          <a:bodyPr wrap="square" rtlCol="0">
            <a:spAutoFit/>
          </a:bodyPr>
          <a:lstStyle/>
          <a:p>
            <a:pPr algn="ctr"/>
            <a:r>
              <a:rPr lang="de-DE" sz="3600" dirty="0">
                <a:solidFill>
                  <a:schemeClr val="bg1"/>
                </a:solidFill>
                <a:latin typeface="Abadi Extra Light" panose="020F0502020204030204" pitchFamily="34" charset="0"/>
                <a:ea typeface="Roboto" panose="02000000000000000000" pitchFamily="2" charset="0"/>
                <a:cs typeface="Roboto" panose="02000000000000000000" pitchFamily="2" charset="0"/>
              </a:rPr>
              <a:t>Von der Berufung </a:t>
            </a:r>
            <a:br>
              <a:rPr lang="de-DE" sz="3600" dirty="0">
                <a:solidFill>
                  <a:schemeClr val="bg1"/>
                </a:solidFill>
                <a:latin typeface="Abadi Extra Light" panose="020F0502020204030204" pitchFamily="34" charset="0"/>
                <a:ea typeface="Roboto" panose="02000000000000000000" pitchFamily="2" charset="0"/>
                <a:cs typeface="Roboto" panose="02000000000000000000" pitchFamily="2" charset="0"/>
              </a:rPr>
            </a:br>
            <a:r>
              <a:rPr lang="de-DE" sz="3600" dirty="0">
                <a:solidFill>
                  <a:schemeClr val="bg1"/>
                </a:solidFill>
                <a:latin typeface="Abadi Extra Light" panose="020F0502020204030204" pitchFamily="34" charset="0"/>
                <a:ea typeface="Roboto" panose="02000000000000000000" pitchFamily="2" charset="0"/>
                <a:cs typeface="Roboto" panose="02000000000000000000" pitchFamily="2" charset="0"/>
              </a:rPr>
              <a:t>der jetzt 55-75-Jährigen</a:t>
            </a:r>
            <a:endParaRPr lang="de-DE" sz="2800" dirty="0">
              <a:solidFill>
                <a:schemeClr val="bg1"/>
              </a:solidFill>
              <a:latin typeface="Abadi Extra Light" panose="020F0502020204030204" pitchFamily="34" charset="0"/>
              <a:ea typeface="Roboto" panose="02000000000000000000" pitchFamily="2" charset="0"/>
              <a:cs typeface="Roboto" panose="02000000000000000000" pitchFamily="2" charset="0"/>
            </a:endParaRPr>
          </a:p>
          <a:p>
            <a:pPr algn="ctr"/>
            <a:endParaRPr lang="de-DE" sz="2800" dirty="0">
              <a:solidFill>
                <a:schemeClr val="bg1"/>
              </a:solidFill>
              <a:latin typeface="Abadi Extra Light" panose="020F0502020204030204" pitchFamily="34" charset="0"/>
              <a:ea typeface="Roboto" panose="02000000000000000000" pitchFamily="2" charset="0"/>
              <a:cs typeface="Roboto" panose="02000000000000000000" pitchFamily="2" charset="0"/>
            </a:endParaRPr>
          </a:p>
          <a:p>
            <a:pPr algn="ctr"/>
            <a:r>
              <a:rPr lang="de-DE" sz="2800" dirty="0">
                <a:solidFill>
                  <a:schemeClr val="bg1"/>
                </a:solidFill>
                <a:latin typeface="Abadi Extra Light" panose="020F0502020204030204" pitchFamily="34" charset="0"/>
                <a:ea typeface="Roboto" panose="02000000000000000000" pitchFamily="2" charset="0"/>
                <a:cs typeface="Roboto" panose="02000000000000000000" pitchFamily="2" charset="0"/>
              </a:rPr>
              <a:t>Referat Markus Müller</a:t>
            </a:r>
          </a:p>
        </p:txBody>
      </p:sp>
    </p:spTree>
    <p:extLst>
      <p:ext uri="{BB962C8B-B14F-4D97-AF65-F5344CB8AC3E}">
        <p14:creationId xmlns:p14="http://schemas.microsoft.com/office/powerpoint/2010/main" val="47721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lke 3">
            <a:extLst>
              <a:ext uri="{FF2B5EF4-FFF2-40B4-BE49-F238E27FC236}">
                <a16:creationId xmlns:a16="http://schemas.microsoft.com/office/drawing/2014/main" id="{1A7D5AE5-8601-1AB3-0E86-50669DE7125D}"/>
              </a:ext>
            </a:extLst>
          </p:cNvPr>
          <p:cNvSpPr/>
          <p:nvPr/>
        </p:nvSpPr>
        <p:spPr>
          <a:xfrm rot="21202732">
            <a:off x="1911818" y="1310861"/>
            <a:ext cx="7796672" cy="5034459"/>
          </a:xfrm>
          <a:prstGeom prst="cloud">
            <a:avLst/>
          </a:prstGeom>
          <a:solidFill>
            <a:srgbClr val="CBE7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sz="2800" dirty="0">
              <a:solidFill>
                <a:srgbClr val="C00000"/>
              </a:solidFill>
              <a:latin typeface="Abadi Extra Light" panose="020B0204020104020204" pitchFamily="34" charset="0"/>
            </a:endParaRPr>
          </a:p>
          <a:p>
            <a:pPr algn="ctr"/>
            <a:r>
              <a:rPr lang="de-CH" sz="2800" dirty="0">
                <a:solidFill>
                  <a:srgbClr val="C00000"/>
                </a:solidFill>
                <a:latin typeface="Abadi Extra Light" panose="020B0204020104020204" pitchFamily="34" charset="0"/>
              </a:rPr>
              <a:t>Kontinent Alter:</a:t>
            </a:r>
          </a:p>
          <a:p>
            <a:pPr algn="ctr"/>
            <a:r>
              <a:rPr lang="de-CH" sz="2800" b="1" dirty="0">
                <a:solidFill>
                  <a:srgbClr val="C00000"/>
                </a:solidFill>
                <a:latin typeface="Abadi Extra Light" panose="020B0204020104020204" pitchFamily="34" charset="0"/>
              </a:rPr>
              <a:t>Welches Denken ist out?</a:t>
            </a:r>
          </a:p>
          <a:p>
            <a:pPr algn="ctr"/>
            <a:endParaRPr lang="de-CH" sz="3600" dirty="0">
              <a:solidFill>
                <a:srgbClr val="C00000"/>
              </a:solidFill>
              <a:latin typeface="Abadi Extra Light" panose="020B0204020104020204" pitchFamily="34" charset="0"/>
            </a:endParaRPr>
          </a:p>
          <a:p>
            <a:pPr algn="ctr"/>
            <a:r>
              <a:rPr lang="de-CH" sz="3600" dirty="0">
                <a:solidFill>
                  <a:srgbClr val="C00000"/>
                </a:solidFill>
                <a:latin typeface="Abadi Extra Light" panose="020B0204020104020204" pitchFamily="34" charset="0"/>
              </a:rPr>
              <a:t>Und:</a:t>
            </a:r>
          </a:p>
          <a:p>
            <a:pPr algn="ctr"/>
            <a:r>
              <a:rPr lang="de-CH" sz="3600" b="1" i="1" dirty="0">
                <a:solidFill>
                  <a:srgbClr val="C00000"/>
                </a:solidFill>
                <a:latin typeface="Abadi Extra Light" panose="020B0204020104020204" pitchFamily="34" charset="0"/>
              </a:rPr>
              <a:t>Welches Denken findet sich auf dem Kontinent, den wir am Entdecken sind?</a:t>
            </a:r>
          </a:p>
        </p:txBody>
      </p:sp>
      <p:sp>
        <p:nvSpPr>
          <p:cNvPr id="7" name="Textfeld 6">
            <a:extLst>
              <a:ext uri="{FF2B5EF4-FFF2-40B4-BE49-F238E27FC236}">
                <a16:creationId xmlns:a16="http://schemas.microsoft.com/office/drawing/2014/main" id="{6F61840A-3C60-491E-2761-737487568C6A}"/>
              </a:ext>
            </a:extLst>
          </p:cNvPr>
          <p:cNvSpPr txBox="1"/>
          <p:nvPr/>
        </p:nvSpPr>
        <p:spPr>
          <a:xfrm>
            <a:off x="286055" y="153906"/>
            <a:ext cx="8890602" cy="892552"/>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III</a:t>
            </a:r>
          </a:p>
          <a:p>
            <a:r>
              <a:rPr lang="de-CH" sz="2800" dirty="0">
                <a:latin typeface="Abadi Extra Light" panose="020B0204020104020204" pitchFamily="34" charset="0"/>
                <a:ea typeface="Times New Roman" panose="02020603050405020304" pitchFamily="18" charset="0"/>
              </a:rPr>
              <a:t>Kernm</a:t>
            </a:r>
            <a:r>
              <a:rPr lang="de-CH" sz="2800" dirty="0">
                <a:effectLst/>
                <a:latin typeface="Abadi Extra Light" panose="020B0204020104020204" pitchFamily="34" charset="0"/>
                <a:ea typeface="Times New Roman" panose="02020603050405020304" pitchFamily="18" charset="0"/>
              </a:rPr>
              <a:t>erkmale des entdeckten Kontinentes</a:t>
            </a:r>
            <a:endParaRPr lang="de-CH" sz="2800" i="1" dirty="0">
              <a:latin typeface="Abadi Extra Light" panose="020B0204020104020204" pitchFamily="34" charset="0"/>
            </a:endParaRPr>
          </a:p>
        </p:txBody>
      </p:sp>
    </p:spTree>
    <p:extLst>
      <p:ext uri="{BB962C8B-B14F-4D97-AF65-F5344CB8AC3E}">
        <p14:creationId xmlns:p14="http://schemas.microsoft.com/office/powerpoint/2010/main" val="42579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2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gende: mit Pfeil nach unten 3">
            <a:extLst>
              <a:ext uri="{FF2B5EF4-FFF2-40B4-BE49-F238E27FC236}">
                <a16:creationId xmlns:a16="http://schemas.microsoft.com/office/drawing/2014/main" id="{705803BA-C935-0832-5982-94734E5542A7}"/>
              </a:ext>
            </a:extLst>
          </p:cNvPr>
          <p:cNvSpPr/>
          <p:nvPr/>
        </p:nvSpPr>
        <p:spPr>
          <a:xfrm>
            <a:off x="89268" y="1046458"/>
            <a:ext cx="4677831" cy="5550284"/>
          </a:xfrm>
          <a:prstGeom prst="downArrowCallout">
            <a:avLst>
              <a:gd name="adj1" fmla="val 10975"/>
              <a:gd name="adj2" fmla="val 19785"/>
              <a:gd name="adj3" fmla="val 9969"/>
              <a:gd name="adj4" fmla="val 87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300"/>
              </a:spcBef>
              <a:tabLst>
                <a:tab pos="540385" algn="l"/>
              </a:tabLst>
            </a:pPr>
            <a:r>
              <a:rPr lang="de-CH" sz="2200" dirty="0">
                <a:solidFill>
                  <a:srgbClr val="FFFF00"/>
                </a:solidFill>
                <a:effectLst/>
                <a:latin typeface="Abadi Extra Light" panose="020B0204020104020204" pitchFamily="34" charset="0"/>
                <a:ea typeface="Times New Roman" panose="02020603050405020304" pitchFamily="18" charset="0"/>
              </a:rPr>
              <a:t>«Out» ist:</a:t>
            </a:r>
          </a:p>
          <a:p>
            <a:pPr marL="342900" lvl="0" indent="-342900">
              <a:lnSpc>
                <a:spcPct val="120000"/>
              </a:lnSpc>
              <a:buFont typeface="Arial" panose="020B0604020202020204" pitchFamily="34" charset="0"/>
              <a:buChar char="-"/>
              <a:tabLst>
                <a:tab pos="540385" algn="l"/>
              </a:tabLst>
            </a:pPr>
            <a:r>
              <a:rPr lang="de-CH" sz="2200" dirty="0">
                <a:solidFill>
                  <a:srgbClr val="FFFF00"/>
                </a:solidFill>
                <a:latin typeface="Abadi Extra Light" panose="020B0204020104020204" pitchFamily="34" charset="0"/>
                <a:ea typeface="Times New Roman" panose="02020603050405020304" pitchFamily="18" charset="0"/>
              </a:rPr>
              <a:t>Anti und Dagegen</a:t>
            </a:r>
          </a:p>
          <a:p>
            <a:pPr marL="342900" lvl="0" indent="-342900">
              <a:lnSpc>
                <a:spcPct val="120000"/>
              </a:lnSpc>
              <a:buFont typeface="Arial" panose="020B0604020202020204" pitchFamily="34" charset="0"/>
              <a:buChar char="-"/>
              <a:tabLst>
                <a:tab pos="540385" algn="l"/>
              </a:tabLst>
            </a:pPr>
            <a:r>
              <a:rPr lang="de-CH" sz="2200" dirty="0">
                <a:solidFill>
                  <a:srgbClr val="FFFF00"/>
                </a:solidFill>
                <a:latin typeface="Abadi Extra Light" panose="020B0204020104020204" pitchFamily="34" charset="0"/>
                <a:ea typeface="Times New Roman" panose="02020603050405020304" pitchFamily="18" charset="0"/>
              </a:rPr>
              <a:t>Alter als Schicksal</a:t>
            </a:r>
          </a:p>
          <a:p>
            <a:pPr marL="342900" lvl="0" indent="-342900">
              <a:lnSpc>
                <a:spcPct val="120000"/>
              </a:lnSpc>
              <a:buFont typeface="Arial" panose="020B0604020202020204" pitchFamily="34" charset="0"/>
              <a:buChar char="-"/>
              <a:tabLst>
                <a:tab pos="540385" algn="l"/>
              </a:tabLst>
            </a:pPr>
            <a:r>
              <a:rPr lang="de-CH" sz="2200" dirty="0" err="1">
                <a:solidFill>
                  <a:srgbClr val="FFFF00"/>
                </a:solidFill>
                <a:latin typeface="Abadi Extra Light" panose="020B0204020104020204" pitchFamily="34" charset="0"/>
                <a:ea typeface="Times New Roman" panose="02020603050405020304" pitchFamily="18" charset="0"/>
              </a:rPr>
              <a:t>For</a:t>
            </a:r>
            <a:r>
              <a:rPr lang="de-CH" sz="2200" dirty="0">
                <a:solidFill>
                  <a:srgbClr val="FFFF00"/>
                </a:solidFill>
                <a:latin typeface="Abadi Extra Light" panose="020B0204020104020204" pitchFamily="34" charset="0"/>
                <a:ea typeface="Times New Roman" panose="02020603050405020304" pitchFamily="18" charset="0"/>
              </a:rPr>
              <a:t> </a:t>
            </a:r>
            <a:r>
              <a:rPr lang="de-CH" sz="2200" dirty="0" err="1">
                <a:solidFill>
                  <a:srgbClr val="FFFF00"/>
                </a:solidFill>
                <a:latin typeface="Abadi Extra Light" panose="020B0204020104020204" pitchFamily="34" charset="0"/>
                <a:ea typeface="Times New Roman" panose="02020603050405020304" pitchFamily="18" charset="0"/>
              </a:rPr>
              <a:t>ever</a:t>
            </a:r>
            <a:r>
              <a:rPr lang="de-CH" sz="2200" dirty="0">
                <a:solidFill>
                  <a:srgbClr val="FFFF00"/>
                </a:solidFill>
                <a:latin typeface="Abadi Extra Light" panose="020B0204020104020204" pitchFamily="34" charset="0"/>
                <a:ea typeface="Times New Roman" panose="02020603050405020304" pitchFamily="18" charset="0"/>
              </a:rPr>
              <a:t> </a:t>
            </a:r>
            <a:r>
              <a:rPr lang="de-CH" sz="2200" dirty="0" err="1">
                <a:solidFill>
                  <a:srgbClr val="FFFF00"/>
                </a:solidFill>
                <a:latin typeface="Abadi Extra Light" panose="020B0204020104020204" pitchFamily="34" charset="0"/>
                <a:ea typeface="Times New Roman" panose="02020603050405020304" pitchFamily="18" charset="0"/>
              </a:rPr>
              <a:t>young</a:t>
            </a:r>
            <a:endParaRPr lang="de-CH" sz="2200" dirty="0">
              <a:solidFill>
                <a:srgbClr val="FFFF00"/>
              </a:solidFill>
              <a:latin typeface="Abadi Extra Light" panose="020B0204020104020204" pitchFamily="34" charset="0"/>
              <a:ea typeface="Times New Roman" panose="02020603050405020304" pitchFamily="18" charset="0"/>
            </a:endParaRPr>
          </a:p>
          <a:p>
            <a:pPr marL="342900" lvl="0" indent="-342900">
              <a:lnSpc>
                <a:spcPct val="120000"/>
              </a:lnSpc>
              <a:buFont typeface="Arial" panose="020B0604020202020204" pitchFamily="34" charset="0"/>
              <a:buChar char="-"/>
              <a:tabLst>
                <a:tab pos="540385" algn="l"/>
              </a:tabLst>
            </a:pPr>
            <a:r>
              <a:rPr lang="de-CH" sz="2200" dirty="0">
                <a:solidFill>
                  <a:srgbClr val="FFFF00"/>
                </a:solidFill>
                <a:latin typeface="Abadi Extra Light" panose="020B0204020104020204" pitchFamily="34" charset="0"/>
                <a:ea typeface="Times New Roman" panose="02020603050405020304" pitchFamily="18" charset="0"/>
              </a:rPr>
              <a:t>Alter als bloss medizinische Angelegenheit</a:t>
            </a:r>
          </a:p>
          <a:p>
            <a:pPr marL="342900" indent="-342900">
              <a:lnSpc>
                <a:spcPct val="120000"/>
              </a:lnSpc>
              <a:buFont typeface="Arial" panose="020B0604020202020204" pitchFamily="34" charset="0"/>
              <a:buChar char="-"/>
              <a:tabLst>
                <a:tab pos="540385" algn="l"/>
              </a:tabLst>
            </a:pPr>
            <a:r>
              <a:rPr lang="de-CH" sz="2200" dirty="0">
                <a:solidFill>
                  <a:srgbClr val="FFFF00"/>
                </a:solidFill>
                <a:latin typeface="Abadi Extra Light" panose="020B0204020104020204" pitchFamily="34" charset="0"/>
                <a:ea typeface="Times New Roman" panose="02020603050405020304" pitchFamily="18" charset="0"/>
              </a:rPr>
              <a:t>Alter, das sich nach Aufwand und Kosten richtet</a:t>
            </a:r>
          </a:p>
          <a:p>
            <a:pPr marL="342900" lvl="0" indent="-342900">
              <a:lnSpc>
                <a:spcPct val="120000"/>
              </a:lnSpc>
              <a:buFont typeface="Arial" panose="020B0604020202020204" pitchFamily="34" charset="0"/>
              <a:buChar char="-"/>
              <a:tabLst>
                <a:tab pos="540385" algn="l"/>
              </a:tabLst>
            </a:pPr>
            <a:r>
              <a:rPr lang="de-CH" sz="2200" dirty="0">
                <a:solidFill>
                  <a:srgbClr val="FFFF00"/>
                </a:solidFill>
                <a:latin typeface="Abadi Extra Light" panose="020B0204020104020204" pitchFamily="34" charset="0"/>
                <a:ea typeface="Times New Roman" panose="02020603050405020304" pitchFamily="18" charset="0"/>
              </a:rPr>
              <a:t>Alter, das von Ansprüchen lebt</a:t>
            </a:r>
          </a:p>
          <a:p>
            <a:pPr marL="342900" lvl="0" indent="-342900">
              <a:lnSpc>
                <a:spcPct val="120000"/>
              </a:lnSpc>
              <a:buFont typeface="Arial" panose="020B0604020202020204" pitchFamily="34" charset="0"/>
              <a:buChar char="-"/>
              <a:tabLst>
                <a:tab pos="540385" algn="l"/>
              </a:tabLst>
            </a:pPr>
            <a:r>
              <a:rPr lang="de-CH" sz="2200" dirty="0">
                <a:solidFill>
                  <a:srgbClr val="FFFF00"/>
                </a:solidFill>
                <a:latin typeface="Abadi Extra Light" panose="020B0204020104020204" pitchFamily="34" charset="0"/>
                <a:ea typeface="Times New Roman" panose="02020603050405020304" pitchFamily="18" charset="0"/>
              </a:rPr>
              <a:t>Alter als Genussmodell bis …</a:t>
            </a:r>
          </a:p>
          <a:p>
            <a:pPr marL="342900" lvl="0" indent="-342900">
              <a:lnSpc>
                <a:spcPct val="120000"/>
              </a:lnSpc>
              <a:buFont typeface="Arial" panose="020B0604020202020204" pitchFamily="34" charset="0"/>
              <a:buChar char="-"/>
              <a:tabLst>
                <a:tab pos="540385" algn="l"/>
              </a:tabLst>
            </a:pPr>
            <a:r>
              <a:rPr lang="de-CH" sz="2200" dirty="0">
                <a:solidFill>
                  <a:srgbClr val="FFFF00"/>
                </a:solidFill>
                <a:latin typeface="Abadi Extra Light" panose="020B0204020104020204" pitchFamily="34" charset="0"/>
                <a:ea typeface="Times New Roman" panose="02020603050405020304" pitchFamily="18" charset="0"/>
              </a:rPr>
              <a:t>Alter als Sache der delegierten Diakonie …</a:t>
            </a:r>
          </a:p>
        </p:txBody>
      </p:sp>
      <p:sp>
        <p:nvSpPr>
          <p:cNvPr id="5" name="Wolke 4">
            <a:extLst>
              <a:ext uri="{FF2B5EF4-FFF2-40B4-BE49-F238E27FC236}">
                <a16:creationId xmlns:a16="http://schemas.microsoft.com/office/drawing/2014/main" id="{3C656FD1-965B-56DD-D34D-05EE4B85CE96}"/>
              </a:ext>
            </a:extLst>
          </p:cNvPr>
          <p:cNvSpPr/>
          <p:nvPr/>
        </p:nvSpPr>
        <p:spPr>
          <a:xfrm rot="21135375">
            <a:off x="4082341" y="1115351"/>
            <a:ext cx="8008220" cy="5341582"/>
          </a:xfrm>
          <a:prstGeom prst="cloud">
            <a:avLst/>
          </a:prstGeom>
          <a:solidFill>
            <a:srgbClr val="CBE7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600" b="1" dirty="0">
                <a:solidFill>
                  <a:srgbClr val="C00000"/>
                </a:solidFill>
                <a:latin typeface="Abadi Extra Light" panose="020B0204020104020204" pitchFamily="34" charset="0"/>
              </a:rPr>
              <a:t>Kontinent Alter: Wieso nicht?</a:t>
            </a:r>
          </a:p>
          <a:p>
            <a:pPr algn="ctr"/>
            <a:r>
              <a:rPr lang="de-CH" sz="2600" dirty="0">
                <a:solidFill>
                  <a:srgbClr val="C00000"/>
                </a:solidFill>
                <a:latin typeface="Abadi Extra Light" panose="020B0204020104020204" pitchFamily="34" charset="0"/>
              </a:rPr>
              <a:t>Kontinent der Hoffnung – Kontinent des JA – Kontinent der Weisheit - Kontinent der Bildung – Kontinent des versöhnten Lebens – </a:t>
            </a:r>
          </a:p>
          <a:p>
            <a:pPr algn="ctr"/>
            <a:r>
              <a:rPr lang="de-CH" sz="1600" dirty="0">
                <a:solidFill>
                  <a:srgbClr val="C00000"/>
                </a:solidFill>
                <a:latin typeface="Abadi Extra Light" panose="020B0204020104020204" pitchFamily="34" charset="0"/>
              </a:rPr>
              <a:t>…</a:t>
            </a:r>
          </a:p>
          <a:p>
            <a:pPr algn="ctr"/>
            <a:r>
              <a:rPr lang="de-CH" sz="2600" dirty="0">
                <a:solidFill>
                  <a:srgbClr val="C00000"/>
                </a:solidFill>
                <a:latin typeface="Abadi Extra Light" panose="020B0204020104020204" pitchFamily="34" charset="0"/>
              </a:rPr>
              <a:t>Inneres vor Äusserem – in jedem Mensch ein Schatz – Zukunft trägt Gegenwart – </a:t>
            </a:r>
            <a:r>
              <a:rPr lang="de-CH" sz="2600" dirty="0" err="1">
                <a:solidFill>
                  <a:srgbClr val="C00000"/>
                </a:solidFill>
                <a:latin typeface="Abadi Extra Light" panose="020B0204020104020204" pitchFamily="34" charset="0"/>
              </a:rPr>
              <a:t>Lebensliebhaberschaft</a:t>
            </a:r>
            <a:r>
              <a:rPr lang="de-CH" sz="2600" dirty="0">
                <a:solidFill>
                  <a:srgbClr val="C00000"/>
                </a:solidFill>
                <a:latin typeface="Abadi Extra Light" panose="020B0204020104020204" pitchFamily="34" charset="0"/>
              </a:rPr>
              <a:t>: </a:t>
            </a:r>
            <a:r>
              <a:rPr lang="de-CH" sz="2600" i="1" dirty="0">
                <a:solidFill>
                  <a:srgbClr val="C00000"/>
                </a:solidFill>
                <a:latin typeface="Abadi Extra Light" panose="020B0204020104020204" pitchFamily="34" charset="0"/>
              </a:rPr>
              <a:t>Gerade und trotz allem Notvollem</a:t>
            </a:r>
          </a:p>
        </p:txBody>
      </p:sp>
      <p:sp>
        <p:nvSpPr>
          <p:cNvPr id="6" name="Textfeld 5">
            <a:extLst>
              <a:ext uri="{FF2B5EF4-FFF2-40B4-BE49-F238E27FC236}">
                <a16:creationId xmlns:a16="http://schemas.microsoft.com/office/drawing/2014/main" id="{317A6BD3-866C-A8C9-723F-33743DA2135F}"/>
              </a:ext>
            </a:extLst>
          </p:cNvPr>
          <p:cNvSpPr txBox="1"/>
          <p:nvPr/>
        </p:nvSpPr>
        <p:spPr>
          <a:xfrm>
            <a:off x="286055" y="153906"/>
            <a:ext cx="8890602" cy="892552"/>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III</a:t>
            </a:r>
          </a:p>
          <a:p>
            <a:r>
              <a:rPr lang="de-CH" sz="2800" dirty="0">
                <a:latin typeface="Abadi Extra Light" panose="020B0204020104020204" pitchFamily="34" charset="0"/>
                <a:ea typeface="Times New Roman" panose="02020603050405020304" pitchFamily="18" charset="0"/>
              </a:rPr>
              <a:t>Kernm</a:t>
            </a:r>
            <a:r>
              <a:rPr lang="de-CH" sz="2800" dirty="0">
                <a:effectLst/>
                <a:latin typeface="Abadi Extra Light" panose="020B0204020104020204" pitchFamily="34" charset="0"/>
                <a:ea typeface="Times New Roman" panose="02020603050405020304" pitchFamily="18" charset="0"/>
              </a:rPr>
              <a:t>erkmale des entdeckten Kontinentes</a:t>
            </a:r>
            <a:endParaRPr lang="de-CH" sz="2800" i="1" dirty="0">
              <a:latin typeface="Abadi Extra Light" panose="020B0204020104020204" pitchFamily="34" charset="0"/>
            </a:endParaRPr>
          </a:p>
        </p:txBody>
      </p:sp>
    </p:spTree>
    <p:extLst>
      <p:ext uri="{BB962C8B-B14F-4D97-AF65-F5344CB8AC3E}">
        <p14:creationId xmlns:p14="http://schemas.microsoft.com/office/powerpoint/2010/main" val="63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8241CAB-CB5D-4F8D-1BE2-A5688C1E9861}"/>
              </a:ext>
            </a:extLst>
          </p:cNvPr>
          <p:cNvSpPr txBox="1"/>
          <p:nvPr/>
        </p:nvSpPr>
        <p:spPr>
          <a:xfrm>
            <a:off x="1047102" y="1230086"/>
            <a:ext cx="9228808" cy="5016758"/>
          </a:xfrm>
          <a:prstGeom prst="rect">
            <a:avLst/>
          </a:prstGeom>
          <a:noFill/>
        </p:spPr>
        <p:txBody>
          <a:bodyPr wrap="none" rtlCol="0">
            <a:spAutoFit/>
          </a:bodyPr>
          <a:lstStyle/>
          <a:p>
            <a:pPr algn="ctr"/>
            <a:r>
              <a:rPr lang="de-CH" sz="3200" dirty="0"/>
              <a:t>Zusammengefasst:</a:t>
            </a:r>
          </a:p>
          <a:p>
            <a:pPr algn="ctr"/>
            <a:r>
              <a:rPr lang="de-CH" sz="3200" dirty="0"/>
              <a:t>Kontinent Alter – gestaltet von Berufenen:</a:t>
            </a:r>
          </a:p>
          <a:p>
            <a:pPr algn="ctr"/>
            <a:endParaRPr lang="de-CH" sz="3200" dirty="0"/>
          </a:p>
          <a:p>
            <a:pPr algn="ctr"/>
            <a:r>
              <a:rPr lang="de-CH" sz="3200" dirty="0"/>
              <a:t>Als Kontinent der </a:t>
            </a:r>
            <a:r>
              <a:rPr lang="de-CH" sz="3200" b="1" dirty="0"/>
              <a:t>Weisheit</a:t>
            </a:r>
          </a:p>
          <a:p>
            <a:pPr algn="ctr"/>
            <a:r>
              <a:rPr lang="de-CH" sz="3200" dirty="0"/>
              <a:t>Als Kontinent der </a:t>
            </a:r>
            <a:r>
              <a:rPr lang="de-CH" sz="3200" b="1" dirty="0"/>
              <a:t>Bildung</a:t>
            </a:r>
          </a:p>
          <a:p>
            <a:pPr algn="ctr"/>
            <a:r>
              <a:rPr lang="de-CH" sz="3200" dirty="0"/>
              <a:t>Als Kontinent der </a:t>
            </a:r>
            <a:r>
              <a:rPr lang="de-CH" sz="3200" b="1" dirty="0"/>
              <a:t>Hoffnung</a:t>
            </a:r>
          </a:p>
          <a:p>
            <a:pPr algn="ctr"/>
            <a:r>
              <a:rPr lang="de-CH" sz="3200" dirty="0"/>
              <a:t>Als Kontinent des </a:t>
            </a:r>
            <a:r>
              <a:rPr lang="de-CH" sz="3200" b="1" dirty="0"/>
              <a:t>JA</a:t>
            </a:r>
          </a:p>
          <a:p>
            <a:pPr algn="ctr"/>
            <a:endParaRPr lang="de-CH" sz="3200" dirty="0"/>
          </a:p>
          <a:p>
            <a:pPr algn="ctr"/>
            <a:r>
              <a:rPr lang="de-CH" sz="3200" i="1" dirty="0"/>
              <a:t>Und dies als Bewegung </a:t>
            </a:r>
            <a:br>
              <a:rPr lang="de-CH" sz="3200" i="1" dirty="0"/>
            </a:br>
            <a:r>
              <a:rPr lang="de-CH" sz="3200" i="1" dirty="0"/>
              <a:t>in unseren Kirchen und in unserer Gesellschaft</a:t>
            </a:r>
          </a:p>
        </p:txBody>
      </p:sp>
      <p:sp>
        <p:nvSpPr>
          <p:cNvPr id="5" name="Textfeld 4">
            <a:extLst>
              <a:ext uri="{FF2B5EF4-FFF2-40B4-BE49-F238E27FC236}">
                <a16:creationId xmlns:a16="http://schemas.microsoft.com/office/drawing/2014/main" id="{A40431DA-6CC6-2148-183C-1D22F50B7A88}"/>
              </a:ext>
            </a:extLst>
          </p:cNvPr>
          <p:cNvSpPr txBox="1"/>
          <p:nvPr/>
        </p:nvSpPr>
        <p:spPr>
          <a:xfrm>
            <a:off x="286055" y="153906"/>
            <a:ext cx="8890602" cy="892552"/>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III</a:t>
            </a:r>
          </a:p>
          <a:p>
            <a:r>
              <a:rPr lang="de-CH" sz="2800" dirty="0">
                <a:latin typeface="Abadi Extra Light" panose="020B0204020104020204" pitchFamily="34" charset="0"/>
                <a:ea typeface="Times New Roman" panose="02020603050405020304" pitchFamily="18" charset="0"/>
              </a:rPr>
              <a:t>Kernm</a:t>
            </a:r>
            <a:r>
              <a:rPr lang="de-CH" sz="2800" dirty="0">
                <a:effectLst/>
                <a:latin typeface="Abadi Extra Light" panose="020B0204020104020204" pitchFamily="34" charset="0"/>
                <a:ea typeface="Times New Roman" panose="02020603050405020304" pitchFamily="18" charset="0"/>
              </a:rPr>
              <a:t>erkmale des entdeckten Kontinentes</a:t>
            </a:r>
            <a:endParaRPr lang="de-CH" sz="2800" i="1" dirty="0">
              <a:latin typeface="Abadi Extra Light" panose="020B0204020104020204" pitchFamily="34" charset="0"/>
            </a:endParaRPr>
          </a:p>
        </p:txBody>
      </p:sp>
    </p:spTree>
    <p:extLst>
      <p:ext uri="{BB962C8B-B14F-4D97-AF65-F5344CB8AC3E}">
        <p14:creationId xmlns:p14="http://schemas.microsoft.com/office/powerpoint/2010/main" val="335212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Karte, Text, Atlas enthält.&#10;&#10;Automatisch generierte Beschreibung">
            <a:extLst>
              <a:ext uri="{FF2B5EF4-FFF2-40B4-BE49-F238E27FC236}">
                <a16:creationId xmlns:a16="http://schemas.microsoft.com/office/drawing/2014/main" id="{34B50BCF-5FB6-BFB5-B604-05FD5E00BFDB}"/>
              </a:ext>
            </a:extLst>
          </p:cNvPr>
          <p:cNvPicPr>
            <a:picLocks noChangeAspect="1"/>
          </p:cNvPicPr>
          <p:nvPr/>
        </p:nvPicPr>
        <p:blipFill>
          <a:blip r:embed="rId3">
            <a:extLst>
              <a:ext uri="{28A0092B-C50C-407E-A947-70E740481C1C}">
                <a14:useLocalDpi xmlns:a14="http://schemas.microsoft.com/office/drawing/2010/main" val="0"/>
              </a:ext>
            </a:extLst>
          </a:blip>
          <a:srcRect l="4434" t="52064" r="70317" b="15027"/>
          <a:stretch/>
        </p:blipFill>
        <p:spPr>
          <a:xfrm>
            <a:off x="9263741" y="1698172"/>
            <a:ext cx="2355143" cy="3069772"/>
          </a:xfrm>
          <a:prstGeom prst="rect">
            <a:avLst/>
          </a:prstGeom>
        </p:spPr>
      </p:pic>
      <p:sp>
        <p:nvSpPr>
          <p:cNvPr id="7" name="Wolke 6">
            <a:extLst>
              <a:ext uri="{FF2B5EF4-FFF2-40B4-BE49-F238E27FC236}">
                <a16:creationId xmlns:a16="http://schemas.microsoft.com/office/drawing/2014/main" id="{8DC81FED-84B1-2C7D-558B-E8171C1151C4}"/>
              </a:ext>
            </a:extLst>
          </p:cNvPr>
          <p:cNvSpPr/>
          <p:nvPr/>
        </p:nvSpPr>
        <p:spPr>
          <a:xfrm rot="21135375">
            <a:off x="84307" y="1075096"/>
            <a:ext cx="8103878" cy="5471189"/>
          </a:xfrm>
          <a:prstGeom prst="cloud">
            <a:avLst/>
          </a:prstGeom>
          <a:solidFill>
            <a:srgbClr val="CBE7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dirty="0">
                <a:solidFill>
                  <a:srgbClr val="FF0000"/>
                </a:solidFill>
              </a:rPr>
              <a:t>Kontinent der </a:t>
            </a:r>
            <a:r>
              <a:rPr lang="de-CH" sz="2800" b="1" dirty="0">
                <a:solidFill>
                  <a:srgbClr val="FF0000"/>
                </a:solidFill>
              </a:rPr>
              <a:t>Weisheit</a:t>
            </a:r>
          </a:p>
          <a:p>
            <a:pPr algn="ctr"/>
            <a:r>
              <a:rPr lang="de-CH" sz="2800" dirty="0">
                <a:solidFill>
                  <a:srgbClr val="FF0000"/>
                </a:solidFill>
              </a:rPr>
              <a:t>Kontinent der </a:t>
            </a:r>
            <a:r>
              <a:rPr lang="de-CH" sz="2800" b="1" dirty="0">
                <a:solidFill>
                  <a:srgbClr val="FF0000"/>
                </a:solidFill>
              </a:rPr>
              <a:t>Bildung</a:t>
            </a:r>
          </a:p>
          <a:p>
            <a:pPr algn="ctr"/>
            <a:r>
              <a:rPr lang="de-CH" sz="2800" dirty="0">
                <a:solidFill>
                  <a:srgbClr val="FF0000"/>
                </a:solidFill>
              </a:rPr>
              <a:t>Kontinent der </a:t>
            </a:r>
            <a:r>
              <a:rPr lang="de-CH" sz="2800" b="1" dirty="0">
                <a:solidFill>
                  <a:srgbClr val="FF0000"/>
                </a:solidFill>
              </a:rPr>
              <a:t>Hoffnung</a:t>
            </a:r>
          </a:p>
          <a:p>
            <a:pPr algn="ctr"/>
            <a:r>
              <a:rPr lang="de-CH" sz="2800" dirty="0">
                <a:solidFill>
                  <a:srgbClr val="FF0000"/>
                </a:solidFill>
              </a:rPr>
              <a:t>Kontinent des </a:t>
            </a:r>
            <a:r>
              <a:rPr lang="de-CH" sz="2800" b="1" dirty="0">
                <a:solidFill>
                  <a:srgbClr val="FF0000"/>
                </a:solidFill>
              </a:rPr>
              <a:t>JA</a:t>
            </a:r>
          </a:p>
        </p:txBody>
      </p:sp>
      <p:sp>
        <p:nvSpPr>
          <p:cNvPr id="8" name="Pfeil: eingekerbt nach rechts 7">
            <a:extLst>
              <a:ext uri="{FF2B5EF4-FFF2-40B4-BE49-F238E27FC236}">
                <a16:creationId xmlns:a16="http://schemas.microsoft.com/office/drawing/2014/main" id="{41002F50-DA9F-636F-6126-B5233F0D5DB0}"/>
              </a:ext>
            </a:extLst>
          </p:cNvPr>
          <p:cNvSpPr/>
          <p:nvPr/>
        </p:nvSpPr>
        <p:spPr>
          <a:xfrm rot="11517270">
            <a:off x="6587949" y="2324101"/>
            <a:ext cx="2906486" cy="489857"/>
          </a:xfrm>
          <a:custGeom>
            <a:avLst/>
            <a:gdLst>
              <a:gd name="connsiteX0" fmla="*/ 0 w 2906486"/>
              <a:gd name="connsiteY0" fmla="*/ 122464 h 489857"/>
              <a:gd name="connsiteX1" fmla="*/ 558927 w 2906486"/>
              <a:gd name="connsiteY1" fmla="*/ 122464 h 489857"/>
              <a:gd name="connsiteX2" fmla="*/ 1117854 w 2906486"/>
              <a:gd name="connsiteY2" fmla="*/ 122464 h 489857"/>
              <a:gd name="connsiteX3" fmla="*/ 1676782 w 2906486"/>
              <a:gd name="connsiteY3" fmla="*/ 122464 h 489857"/>
              <a:gd name="connsiteX4" fmla="*/ 2182478 w 2906486"/>
              <a:gd name="connsiteY4" fmla="*/ 122464 h 489857"/>
              <a:gd name="connsiteX5" fmla="*/ 2661558 w 2906486"/>
              <a:gd name="connsiteY5" fmla="*/ 122464 h 489857"/>
              <a:gd name="connsiteX6" fmla="*/ 2661558 w 2906486"/>
              <a:gd name="connsiteY6" fmla="*/ 0 h 489857"/>
              <a:gd name="connsiteX7" fmla="*/ 2906486 w 2906486"/>
              <a:gd name="connsiteY7" fmla="*/ 244929 h 489857"/>
              <a:gd name="connsiteX8" fmla="*/ 2661558 w 2906486"/>
              <a:gd name="connsiteY8" fmla="*/ 489857 h 489857"/>
              <a:gd name="connsiteX9" fmla="*/ 2661558 w 2906486"/>
              <a:gd name="connsiteY9" fmla="*/ 367393 h 489857"/>
              <a:gd name="connsiteX10" fmla="*/ 2129246 w 2906486"/>
              <a:gd name="connsiteY10" fmla="*/ 367393 h 489857"/>
              <a:gd name="connsiteX11" fmla="*/ 1623550 w 2906486"/>
              <a:gd name="connsiteY11" fmla="*/ 367393 h 489857"/>
              <a:gd name="connsiteX12" fmla="*/ 1064623 w 2906486"/>
              <a:gd name="connsiteY12" fmla="*/ 367393 h 489857"/>
              <a:gd name="connsiteX13" fmla="*/ 505696 w 2906486"/>
              <a:gd name="connsiteY13" fmla="*/ 367393 h 489857"/>
              <a:gd name="connsiteX14" fmla="*/ 0 w 2906486"/>
              <a:gd name="connsiteY14" fmla="*/ 367393 h 489857"/>
              <a:gd name="connsiteX15" fmla="*/ 122464 w 2906486"/>
              <a:gd name="connsiteY15" fmla="*/ 244929 h 489857"/>
              <a:gd name="connsiteX16" fmla="*/ 0 w 2906486"/>
              <a:gd name="connsiteY16" fmla="*/ 122464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6486" h="489857" fill="none" extrusionOk="0">
                <a:moveTo>
                  <a:pt x="0" y="122464"/>
                </a:moveTo>
                <a:cubicBezTo>
                  <a:pt x="191702" y="120046"/>
                  <a:pt x="284794" y="178455"/>
                  <a:pt x="558927" y="122464"/>
                </a:cubicBezTo>
                <a:cubicBezTo>
                  <a:pt x="833060" y="66473"/>
                  <a:pt x="875273" y="159456"/>
                  <a:pt x="1117854" y="122464"/>
                </a:cubicBezTo>
                <a:cubicBezTo>
                  <a:pt x="1360435" y="85472"/>
                  <a:pt x="1418191" y="125826"/>
                  <a:pt x="1676782" y="122464"/>
                </a:cubicBezTo>
                <a:cubicBezTo>
                  <a:pt x="1935373" y="119102"/>
                  <a:pt x="1942927" y="137434"/>
                  <a:pt x="2182478" y="122464"/>
                </a:cubicBezTo>
                <a:cubicBezTo>
                  <a:pt x="2422029" y="107494"/>
                  <a:pt x="2443534" y="136523"/>
                  <a:pt x="2661558" y="122464"/>
                </a:cubicBezTo>
                <a:cubicBezTo>
                  <a:pt x="2659233" y="75846"/>
                  <a:pt x="2663360" y="26044"/>
                  <a:pt x="2661558" y="0"/>
                </a:cubicBezTo>
                <a:cubicBezTo>
                  <a:pt x="2795751" y="109307"/>
                  <a:pt x="2805064" y="191662"/>
                  <a:pt x="2906486" y="244929"/>
                </a:cubicBezTo>
                <a:cubicBezTo>
                  <a:pt x="2827163" y="348059"/>
                  <a:pt x="2746772" y="351215"/>
                  <a:pt x="2661558" y="489857"/>
                </a:cubicBezTo>
                <a:cubicBezTo>
                  <a:pt x="2651367" y="444726"/>
                  <a:pt x="2674724" y="399128"/>
                  <a:pt x="2661558" y="367393"/>
                </a:cubicBezTo>
                <a:cubicBezTo>
                  <a:pt x="2419542" y="426333"/>
                  <a:pt x="2376387" y="320318"/>
                  <a:pt x="2129246" y="367393"/>
                </a:cubicBezTo>
                <a:cubicBezTo>
                  <a:pt x="1882105" y="414468"/>
                  <a:pt x="1774201" y="306726"/>
                  <a:pt x="1623550" y="367393"/>
                </a:cubicBezTo>
                <a:cubicBezTo>
                  <a:pt x="1472899" y="428060"/>
                  <a:pt x="1214249" y="360441"/>
                  <a:pt x="1064623" y="367393"/>
                </a:cubicBezTo>
                <a:cubicBezTo>
                  <a:pt x="914997" y="374345"/>
                  <a:pt x="718628" y="330444"/>
                  <a:pt x="505696" y="367393"/>
                </a:cubicBezTo>
                <a:cubicBezTo>
                  <a:pt x="292764" y="404342"/>
                  <a:pt x="145858" y="319932"/>
                  <a:pt x="0" y="367393"/>
                </a:cubicBezTo>
                <a:cubicBezTo>
                  <a:pt x="36799" y="329770"/>
                  <a:pt x="74692" y="319054"/>
                  <a:pt x="122464" y="244929"/>
                </a:cubicBezTo>
                <a:cubicBezTo>
                  <a:pt x="65423" y="209183"/>
                  <a:pt x="55959" y="154195"/>
                  <a:pt x="0" y="122464"/>
                </a:cubicBezTo>
                <a:close/>
              </a:path>
              <a:path w="2906486" h="489857" stroke="0" extrusionOk="0">
                <a:moveTo>
                  <a:pt x="0" y="122464"/>
                </a:moveTo>
                <a:cubicBezTo>
                  <a:pt x="162213" y="121198"/>
                  <a:pt x="310493" y="131042"/>
                  <a:pt x="479080" y="122464"/>
                </a:cubicBezTo>
                <a:cubicBezTo>
                  <a:pt x="647667" y="113886"/>
                  <a:pt x="726090" y="137628"/>
                  <a:pt x="931545" y="122464"/>
                </a:cubicBezTo>
                <a:cubicBezTo>
                  <a:pt x="1137000" y="107300"/>
                  <a:pt x="1306442" y="158851"/>
                  <a:pt x="1437241" y="122464"/>
                </a:cubicBezTo>
                <a:cubicBezTo>
                  <a:pt x="1568040" y="86077"/>
                  <a:pt x="1736220" y="181830"/>
                  <a:pt x="1942937" y="122464"/>
                </a:cubicBezTo>
                <a:cubicBezTo>
                  <a:pt x="2149654" y="63098"/>
                  <a:pt x="2311387" y="153610"/>
                  <a:pt x="2661558" y="122464"/>
                </a:cubicBezTo>
                <a:cubicBezTo>
                  <a:pt x="2659829" y="61460"/>
                  <a:pt x="2673594" y="51225"/>
                  <a:pt x="2661558" y="0"/>
                </a:cubicBezTo>
                <a:cubicBezTo>
                  <a:pt x="2752600" y="38092"/>
                  <a:pt x="2764219" y="148786"/>
                  <a:pt x="2906486" y="244929"/>
                </a:cubicBezTo>
                <a:cubicBezTo>
                  <a:pt x="2789476" y="370280"/>
                  <a:pt x="2697474" y="415501"/>
                  <a:pt x="2661558" y="489857"/>
                </a:cubicBezTo>
                <a:cubicBezTo>
                  <a:pt x="2653670" y="447844"/>
                  <a:pt x="2670743" y="428027"/>
                  <a:pt x="2661558" y="367393"/>
                </a:cubicBezTo>
                <a:cubicBezTo>
                  <a:pt x="2546636" y="397391"/>
                  <a:pt x="2316621" y="321212"/>
                  <a:pt x="2209093" y="367393"/>
                </a:cubicBezTo>
                <a:cubicBezTo>
                  <a:pt x="2101565" y="413574"/>
                  <a:pt x="1909711" y="362947"/>
                  <a:pt x="1756628" y="367393"/>
                </a:cubicBezTo>
                <a:cubicBezTo>
                  <a:pt x="1603546" y="371839"/>
                  <a:pt x="1519011" y="362186"/>
                  <a:pt x="1304163" y="367393"/>
                </a:cubicBezTo>
                <a:cubicBezTo>
                  <a:pt x="1089315" y="372600"/>
                  <a:pt x="1037626" y="343215"/>
                  <a:pt x="798467" y="367393"/>
                </a:cubicBezTo>
                <a:cubicBezTo>
                  <a:pt x="559308" y="391571"/>
                  <a:pt x="259049" y="347471"/>
                  <a:pt x="0" y="367393"/>
                </a:cubicBezTo>
                <a:cubicBezTo>
                  <a:pt x="46738" y="306524"/>
                  <a:pt x="87753" y="297705"/>
                  <a:pt x="122464" y="244929"/>
                </a:cubicBezTo>
                <a:cubicBezTo>
                  <a:pt x="76626" y="222577"/>
                  <a:pt x="46057" y="158382"/>
                  <a:pt x="0" y="122464"/>
                </a:cubicBezTo>
                <a:close/>
              </a:path>
            </a:pathLst>
          </a:custGeom>
          <a:ln w="38100">
            <a:extLst>
              <a:ext uri="{C807C97D-BFC1-408E-A445-0C87EB9F89A2}">
                <ask:lineSketchStyleProps xmlns:ask="http://schemas.microsoft.com/office/drawing/2018/sketchyshapes" sd="3771899298">
                  <a:prstGeom prst="notched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eingekerbt nach rechts 10">
            <a:extLst>
              <a:ext uri="{FF2B5EF4-FFF2-40B4-BE49-F238E27FC236}">
                <a16:creationId xmlns:a16="http://schemas.microsoft.com/office/drawing/2014/main" id="{141A7B70-8D16-DC2C-9DEA-920D1B5B4750}"/>
              </a:ext>
            </a:extLst>
          </p:cNvPr>
          <p:cNvSpPr/>
          <p:nvPr/>
        </p:nvSpPr>
        <p:spPr>
          <a:xfrm rot="10800000">
            <a:off x="6587949" y="3013080"/>
            <a:ext cx="2906486" cy="489857"/>
          </a:xfrm>
          <a:custGeom>
            <a:avLst/>
            <a:gdLst>
              <a:gd name="connsiteX0" fmla="*/ 0 w 2906486"/>
              <a:gd name="connsiteY0" fmla="*/ 122464 h 489857"/>
              <a:gd name="connsiteX1" fmla="*/ 558927 w 2906486"/>
              <a:gd name="connsiteY1" fmla="*/ 122464 h 489857"/>
              <a:gd name="connsiteX2" fmla="*/ 1117854 w 2906486"/>
              <a:gd name="connsiteY2" fmla="*/ 122464 h 489857"/>
              <a:gd name="connsiteX3" fmla="*/ 1676782 w 2906486"/>
              <a:gd name="connsiteY3" fmla="*/ 122464 h 489857"/>
              <a:gd name="connsiteX4" fmla="*/ 2182478 w 2906486"/>
              <a:gd name="connsiteY4" fmla="*/ 122464 h 489857"/>
              <a:gd name="connsiteX5" fmla="*/ 2661558 w 2906486"/>
              <a:gd name="connsiteY5" fmla="*/ 122464 h 489857"/>
              <a:gd name="connsiteX6" fmla="*/ 2661558 w 2906486"/>
              <a:gd name="connsiteY6" fmla="*/ 0 h 489857"/>
              <a:gd name="connsiteX7" fmla="*/ 2906486 w 2906486"/>
              <a:gd name="connsiteY7" fmla="*/ 244929 h 489857"/>
              <a:gd name="connsiteX8" fmla="*/ 2661558 w 2906486"/>
              <a:gd name="connsiteY8" fmla="*/ 489857 h 489857"/>
              <a:gd name="connsiteX9" fmla="*/ 2661558 w 2906486"/>
              <a:gd name="connsiteY9" fmla="*/ 367393 h 489857"/>
              <a:gd name="connsiteX10" fmla="*/ 2129246 w 2906486"/>
              <a:gd name="connsiteY10" fmla="*/ 367393 h 489857"/>
              <a:gd name="connsiteX11" fmla="*/ 1623550 w 2906486"/>
              <a:gd name="connsiteY11" fmla="*/ 367393 h 489857"/>
              <a:gd name="connsiteX12" fmla="*/ 1064623 w 2906486"/>
              <a:gd name="connsiteY12" fmla="*/ 367393 h 489857"/>
              <a:gd name="connsiteX13" fmla="*/ 505696 w 2906486"/>
              <a:gd name="connsiteY13" fmla="*/ 367393 h 489857"/>
              <a:gd name="connsiteX14" fmla="*/ 0 w 2906486"/>
              <a:gd name="connsiteY14" fmla="*/ 367393 h 489857"/>
              <a:gd name="connsiteX15" fmla="*/ 122464 w 2906486"/>
              <a:gd name="connsiteY15" fmla="*/ 244929 h 489857"/>
              <a:gd name="connsiteX16" fmla="*/ 0 w 2906486"/>
              <a:gd name="connsiteY16" fmla="*/ 122464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6486" h="489857" fill="none" extrusionOk="0">
                <a:moveTo>
                  <a:pt x="0" y="122464"/>
                </a:moveTo>
                <a:cubicBezTo>
                  <a:pt x="191702" y="120046"/>
                  <a:pt x="284794" y="178455"/>
                  <a:pt x="558927" y="122464"/>
                </a:cubicBezTo>
                <a:cubicBezTo>
                  <a:pt x="833060" y="66473"/>
                  <a:pt x="875273" y="159456"/>
                  <a:pt x="1117854" y="122464"/>
                </a:cubicBezTo>
                <a:cubicBezTo>
                  <a:pt x="1360435" y="85472"/>
                  <a:pt x="1418191" y="125826"/>
                  <a:pt x="1676782" y="122464"/>
                </a:cubicBezTo>
                <a:cubicBezTo>
                  <a:pt x="1935373" y="119102"/>
                  <a:pt x="1942927" y="137434"/>
                  <a:pt x="2182478" y="122464"/>
                </a:cubicBezTo>
                <a:cubicBezTo>
                  <a:pt x="2422029" y="107494"/>
                  <a:pt x="2443534" y="136523"/>
                  <a:pt x="2661558" y="122464"/>
                </a:cubicBezTo>
                <a:cubicBezTo>
                  <a:pt x="2659233" y="75846"/>
                  <a:pt x="2663360" y="26044"/>
                  <a:pt x="2661558" y="0"/>
                </a:cubicBezTo>
                <a:cubicBezTo>
                  <a:pt x="2795751" y="109307"/>
                  <a:pt x="2805064" y="191662"/>
                  <a:pt x="2906486" y="244929"/>
                </a:cubicBezTo>
                <a:cubicBezTo>
                  <a:pt x="2827163" y="348059"/>
                  <a:pt x="2746772" y="351215"/>
                  <a:pt x="2661558" y="489857"/>
                </a:cubicBezTo>
                <a:cubicBezTo>
                  <a:pt x="2651367" y="444726"/>
                  <a:pt x="2674724" y="399128"/>
                  <a:pt x="2661558" y="367393"/>
                </a:cubicBezTo>
                <a:cubicBezTo>
                  <a:pt x="2419542" y="426333"/>
                  <a:pt x="2376387" y="320318"/>
                  <a:pt x="2129246" y="367393"/>
                </a:cubicBezTo>
                <a:cubicBezTo>
                  <a:pt x="1882105" y="414468"/>
                  <a:pt x="1774201" y="306726"/>
                  <a:pt x="1623550" y="367393"/>
                </a:cubicBezTo>
                <a:cubicBezTo>
                  <a:pt x="1472899" y="428060"/>
                  <a:pt x="1214249" y="360441"/>
                  <a:pt x="1064623" y="367393"/>
                </a:cubicBezTo>
                <a:cubicBezTo>
                  <a:pt x="914997" y="374345"/>
                  <a:pt x="718628" y="330444"/>
                  <a:pt x="505696" y="367393"/>
                </a:cubicBezTo>
                <a:cubicBezTo>
                  <a:pt x="292764" y="404342"/>
                  <a:pt x="145858" y="319932"/>
                  <a:pt x="0" y="367393"/>
                </a:cubicBezTo>
                <a:cubicBezTo>
                  <a:pt x="36799" y="329770"/>
                  <a:pt x="74692" y="319054"/>
                  <a:pt x="122464" y="244929"/>
                </a:cubicBezTo>
                <a:cubicBezTo>
                  <a:pt x="65423" y="209183"/>
                  <a:pt x="55959" y="154195"/>
                  <a:pt x="0" y="122464"/>
                </a:cubicBezTo>
                <a:close/>
              </a:path>
              <a:path w="2906486" h="489857" stroke="0" extrusionOk="0">
                <a:moveTo>
                  <a:pt x="0" y="122464"/>
                </a:moveTo>
                <a:cubicBezTo>
                  <a:pt x="162213" y="121198"/>
                  <a:pt x="310493" y="131042"/>
                  <a:pt x="479080" y="122464"/>
                </a:cubicBezTo>
                <a:cubicBezTo>
                  <a:pt x="647667" y="113886"/>
                  <a:pt x="726090" y="137628"/>
                  <a:pt x="931545" y="122464"/>
                </a:cubicBezTo>
                <a:cubicBezTo>
                  <a:pt x="1137000" y="107300"/>
                  <a:pt x="1306442" y="158851"/>
                  <a:pt x="1437241" y="122464"/>
                </a:cubicBezTo>
                <a:cubicBezTo>
                  <a:pt x="1568040" y="86077"/>
                  <a:pt x="1736220" y="181830"/>
                  <a:pt x="1942937" y="122464"/>
                </a:cubicBezTo>
                <a:cubicBezTo>
                  <a:pt x="2149654" y="63098"/>
                  <a:pt x="2311387" y="153610"/>
                  <a:pt x="2661558" y="122464"/>
                </a:cubicBezTo>
                <a:cubicBezTo>
                  <a:pt x="2659829" y="61460"/>
                  <a:pt x="2673594" y="51225"/>
                  <a:pt x="2661558" y="0"/>
                </a:cubicBezTo>
                <a:cubicBezTo>
                  <a:pt x="2752600" y="38092"/>
                  <a:pt x="2764219" y="148786"/>
                  <a:pt x="2906486" y="244929"/>
                </a:cubicBezTo>
                <a:cubicBezTo>
                  <a:pt x="2789476" y="370280"/>
                  <a:pt x="2697474" y="415501"/>
                  <a:pt x="2661558" y="489857"/>
                </a:cubicBezTo>
                <a:cubicBezTo>
                  <a:pt x="2653670" y="447844"/>
                  <a:pt x="2670743" y="428027"/>
                  <a:pt x="2661558" y="367393"/>
                </a:cubicBezTo>
                <a:cubicBezTo>
                  <a:pt x="2546636" y="397391"/>
                  <a:pt x="2316621" y="321212"/>
                  <a:pt x="2209093" y="367393"/>
                </a:cubicBezTo>
                <a:cubicBezTo>
                  <a:pt x="2101565" y="413574"/>
                  <a:pt x="1909711" y="362947"/>
                  <a:pt x="1756628" y="367393"/>
                </a:cubicBezTo>
                <a:cubicBezTo>
                  <a:pt x="1603546" y="371839"/>
                  <a:pt x="1519011" y="362186"/>
                  <a:pt x="1304163" y="367393"/>
                </a:cubicBezTo>
                <a:cubicBezTo>
                  <a:pt x="1089315" y="372600"/>
                  <a:pt x="1037626" y="343215"/>
                  <a:pt x="798467" y="367393"/>
                </a:cubicBezTo>
                <a:cubicBezTo>
                  <a:pt x="559308" y="391571"/>
                  <a:pt x="259049" y="347471"/>
                  <a:pt x="0" y="367393"/>
                </a:cubicBezTo>
                <a:cubicBezTo>
                  <a:pt x="46738" y="306524"/>
                  <a:pt x="87753" y="297705"/>
                  <a:pt x="122464" y="244929"/>
                </a:cubicBezTo>
                <a:cubicBezTo>
                  <a:pt x="76626" y="222577"/>
                  <a:pt x="46057" y="158382"/>
                  <a:pt x="0" y="122464"/>
                </a:cubicBezTo>
                <a:close/>
              </a:path>
            </a:pathLst>
          </a:custGeom>
          <a:ln w="38100">
            <a:extLst>
              <a:ext uri="{C807C97D-BFC1-408E-A445-0C87EB9F89A2}">
                <ask:lineSketchStyleProps xmlns:ask="http://schemas.microsoft.com/office/drawing/2018/sketchyshapes" sd="3771899298">
                  <a:prstGeom prst="notched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Pfeil: eingekerbt nach rechts 11">
            <a:extLst>
              <a:ext uri="{FF2B5EF4-FFF2-40B4-BE49-F238E27FC236}">
                <a16:creationId xmlns:a16="http://schemas.microsoft.com/office/drawing/2014/main" id="{53341152-490E-BC5C-126C-DC25C3FFF203}"/>
              </a:ext>
            </a:extLst>
          </p:cNvPr>
          <p:cNvSpPr/>
          <p:nvPr/>
        </p:nvSpPr>
        <p:spPr>
          <a:xfrm rot="10255800">
            <a:off x="6589173" y="3826020"/>
            <a:ext cx="2906486" cy="489857"/>
          </a:xfrm>
          <a:custGeom>
            <a:avLst/>
            <a:gdLst>
              <a:gd name="connsiteX0" fmla="*/ 0 w 2906486"/>
              <a:gd name="connsiteY0" fmla="*/ 122464 h 489857"/>
              <a:gd name="connsiteX1" fmla="*/ 558927 w 2906486"/>
              <a:gd name="connsiteY1" fmla="*/ 122464 h 489857"/>
              <a:gd name="connsiteX2" fmla="*/ 1117854 w 2906486"/>
              <a:gd name="connsiteY2" fmla="*/ 122464 h 489857"/>
              <a:gd name="connsiteX3" fmla="*/ 1676782 w 2906486"/>
              <a:gd name="connsiteY3" fmla="*/ 122464 h 489857"/>
              <a:gd name="connsiteX4" fmla="*/ 2182478 w 2906486"/>
              <a:gd name="connsiteY4" fmla="*/ 122464 h 489857"/>
              <a:gd name="connsiteX5" fmla="*/ 2661558 w 2906486"/>
              <a:gd name="connsiteY5" fmla="*/ 122464 h 489857"/>
              <a:gd name="connsiteX6" fmla="*/ 2661558 w 2906486"/>
              <a:gd name="connsiteY6" fmla="*/ 0 h 489857"/>
              <a:gd name="connsiteX7" fmla="*/ 2906486 w 2906486"/>
              <a:gd name="connsiteY7" fmla="*/ 244929 h 489857"/>
              <a:gd name="connsiteX8" fmla="*/ 2661558 w 2906486"/>
              <a:gd name="connsiteY8" fmla="*/ 489857 h 489857"/>
              <a:gd name="connsiteX9" fmla="*/ 2661558 w 2906486"/>
              <a:gd name="connsiteY9" fmla="*/ 367393 h 489857"/>
              <a:gd name="connsiteX10" fmla="*/ 2129246 w 2906486"/>
              <a:gd name="connsiteY10" fmla="*/ 367393 h 489857"/>
              <a:gd name="connsiteX11" fmla="*/ 1623550 w 2906486"/>
              <a:gd name="connsiteY11" fmla="*/ 367393 h 489857"/>
              <a:gd name="connsiteX12" fmla="*/ 1064623 w 2906486"/>
              <a:gd name="connsiteY12" fmla="*/ 367393 h 489857"/>
              <a:gd name="connsiteX13" fmla="*/ 505696 w 2906486"/>
              <a:gd name="connsiteY13" fmla="*/ 367393 h 489857"/>
              <a:gd name="connsiteX14" fmla="*/ 0 w 2906486"/>
              <a:gd name="connsiteY14" fmla="*/ 367393 h 489857"/>
              <a:gd name="connsiteX15" fmla="*/ 122464 w 2906486"/>
              <a:gd name="connsiteY15" fmla="*/ 244929 h 489857"/>
              <a:gd name="connsiteX16" fmla="*/ 0 w 2906486"/>
              <a:gd name="connsiteY16" fmla="*/ 122464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6486" h="489857" fill="none" extrusionOk="0">
                <a:moveTo>
                  <a:pt x="0" y="122464"/>
                </a:moveTo>
                <a:cubicBezTo>
                  <a:pt x="191702" y="120046"/>
                  <a:pt x="284794" y="178455"/>
                  <a:pt x="558927" y="122464"/>
                </a:cubicBezTo>
                <a:cubicBezTo>
                  <a:pt x="833060" y="66473"/>
                  <a:pt x="875273" y="159456"/>
                  <a:pt x="1117854" y="122464"/>
                </a:cubicBezTo>
                <a:cubicBezTo>
                  <a:pt x="1360435" y="85472"/>
                  <a:pt x="1418191" y="125826"/>
                  <a:pt x="1676782" y="122464"/>
                </a:cubicBezTo>
                <a:cubicBezTo>
                  <a:pt x="1935373" y="119102"/>
                  <a:pt x="1942927" y="137434"/>
                  <a:pt x="2182478" y="122464"/>
                </a:cubicBezTo>
                <a:cubicBezTo>
                  <a:pt x="2422029" y="107494"/>
                  <a:pt x="2443534" y="136523"/>
                  <a:pt x="2661558" y="122464"/>
                </a:cubicBezTo>
                <a:cubicBezTo>
                  <a:pt x="2659233" y="75846"/>
                  <a:pt x="2663360" y="26044"/>
                  <a:pt x="2661558" y="0"/>
                </a:cubicBezTo>
                <a:cubicBezTo>
                  <a:pt x="2795751" y="109307"/>
                  <a:pt x="2805064" y="191662"/>
                  <a:pt x="2906486" y="244929"/>
                </a:cubicBezTo>
                <a:cubicBezTo>
                  <a:pt x="2827163" y="348059"/>
                  <a:pt x="2746772" y="351215"/>
                  <a:pt x="2661558" y="489857"/>
                </a:cubicBezTo>
                <a:cubicBezTo>
                  <a:pt x="2651367" y="444726"/>
                  <a:pt x="2674724" y="399128"/>
                  <a:pt x="2661558" y="367393"/>
                </a:cubicBezTo>
                <a:cubicBezTo>
                  <a:pt x="2419542" y="426333"/>
                  <a:pt x="2376387" y="320318"/>
                  <a:pt x="2129246" y="367393"/>
                </a:cubicBezTo>
                <a:cubicBezTo>
                  <a:pt x="1882105" y="414468"/>
                  <a:pt x="1774201" y="306726"/>
                  <a:pt x="1623550" y="367393"/>
                </a:cubicBezTo>
                <a:cubicBezTo>
                  <a:pt x="1472899" y="428060"/>
                  <a:pt x="1214249" y="360441"/>
                  <a:pt x="1064623" y="367393"/>
                </a:cubicBezTo>
                <a:cubicBezTo>
                  <a:pt x="914997" y="374345"/>
                  <a:pt x="718628" y="330444"/>
                  <a:pt x="505696" y="367393"/>
                </a:cubicBezTo>
                <a:cubicBezTo>
                  <a:pt x="292764" y="404342"/>
                  <a:pt x="145858" y="319932"/>
                  <a:pt x="0" y="367393"/>
                </a:cubicBezTo>
                <a:cubicBezTo>
                  <a:pt x="36799" y="329770"/>
                  <a:pt x="74692" y="319054"/>
                  <a:pt x="122464" y="244929"/>
                </a:cubicBezTo>
                <a:cubicBezTo>
                  <a:pt x="65423" y="209183"/>
                  <a:pt x="55959" y="154195"/>
                  <a:pt x="0" y="122464"/>
                </a:cubicBezTo>
                <a:close/>
              </a:path>
              <a:path w="2906486" h="489857" stroke="0" extrusionOk="0">
                <a:moveTo>
                  <a:pt x="0" y="122464"/>
                </a:moveTo>
                <a:cubicBezTo>
                  <a:pt x="162213" y="121198"/>
                  <a:pt x="310493" y="131042"/>
                  <a:pt x="479080" y="122464"/>
                </a:cubicBezTo>
                <a:cubicBezTo>
                  <a:pt x="647667" y="113886"/>
                  <a:pt x="726090" y="137628"/>
                  <a:pt x="931545" y="122464"/>
                </a:cubicBezTo>
                <a:cubicBezTo>
                  <a:pt x="1137000" y="107300"/>
                  <a:pt x="1306442" y="158851"/>
                  <a:pt x="1437241" y="122464"/>
                </a:cubicBezTo>
                <a:cubicBezTo>
                  <a:pt x="1568040" y="86077"/>
                  <a:pt x="1736220" y="181830"/>
                  <a:pt x="1942937" y="122464"/>
                </a:cubicBezTo>
                <a:cubicBezTo>
                  <a:pt x="2149654" y="63098"/>
                  <a:pt x="2311387" y="153610"/>
                  <a:pt x="2661558" y="122464"/>
                </a:cubicBezTo>
                <a:cubicBezTo>
                  <a:pt x="2659829" y="61460"/>
                  <a:pt x="2673594" y="51225"/>
                  <a:pt x="2661558" y="0"/>
                </a:cubicBezTo>
                <a:cubicBezTo>
                  <a:pt x="2752600" y="38092"/>
                  <a:pt x="2764219" y="148786"/>
                  <a:pt x="2906486" y="244929"/>
                </a:cubicBezTo>
                <a:cubicBezTo>
                  <a:pt x="2789476" y="370280"/>
                  <a:pt x="2697474" y="415501"/>
                  <a:pt x="2661558" y="489857"/>
                </a:cubicBezTo>
                <a:cubicBezTo>
                  <a:pt x="2653670" y="447844"/>
                  <a:pt x="2670743" y="428027"/>
                  <a:pt x="2661558" y="367393"/>
                </a:cubicBezTo>
                <a:cubicBezTo>
                  <a:pt x="2546636" y="397391"/>
                  <a:pt x="2316621" y="321212"/>
                  <a:pt x="2209093" y="367393"/>
                </a:cubicBezTo>
                <a:cubicBezTo>
                  <a:pt x="2101565" y="413574"/>
                  <a:pt x="1909711" y="362947"/>
                  <a:pt x="1756628" y="367393"/>
                </a:cubicBezTo>
                <a:cubicBezTo>
                  <a:pt x="1603546" y="371839"/>
                  <a:pt x="1519011" y="362186"/>
                  <a:pt x="1304163" y="367393"/>
                </a:cubicBezTo>
                <a:cubicBezTo>
                  <a:pt x="1089315" y="372600"/>
                  <a:pt x="1037626" y="343215"/>
                  <a:pt x="798467" y="367393"/>
                </a:cubicBezTo>
                <a:cubicBezTo>
                  <a:pt x="559308" y="391571"/>
                  <a:pt x="259049" y="347471"/>
                  <a:pt x="0" y="367393"/>
                </a:cubicBezTo>
                <a:cubicBezTo>
                  <a:pt x="46738" y="306524"/>
                  <a:pt x="87753" y="297705"/>
                  <a:pt x="122464" y="244929"/>
                </a:cubicBezTo>
                <a:cubicBezTo>
                  <a:pt x="76626" y="222577"/>
                  <a:pt x="46057" y="158382"/>
                  <a:pt x="0" y="122464"/>
                </a:cubicBezTo>
                <a:close/>
              </a:path>
            </a:pathLst>
          </a:custGeom>
          <a:ln w="38100">
            <a:extLst>
              <a:ext uri="{C807C97D-BFC1-408E-A445-0C87EB9F89A2}">
                <ask:lineSketchStyleProps xmlns:ask="http://schemas.microsoft.com/office/drawing/2018/sketchyshapes" sd="3771899298">
                  <a:prstGeom prst="notchedRightArrow">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5" name="Gerade Verbindung mit Pfeil 14">
            <a:extLst>
              <a:ext uri="{FF2B5EF4-FFF2-40B4-BE49-F238E27FC236}">
                <a16:creationId xmlns:a16="http://schemas.microsoft.com/office/drawing/2014/main" id="{4598380D-8240-3B01-2257-5ED69BA1B2A9}"/>
              </a:ext>
            </a:extLst>
          </p:cNvPr>
          <p:cNvCxnSpPr>
            <a:cxnSpLocks/>
          </p:cNvCxnSpPr>
          <p:nvPr/>
        </p:nvCxnSpPr>
        <p:spPr>
          <a:xfrm flipV="1">
            <a:off x="6005119" y="1197876"/>
            <a:ext cx="2993572" cy="1324877"/>
          </a:xfrm>
          <a:prstGeom prst="straightConnector1">
            <a:avLst/>
          </a:prstGeom>
          <a:ln w="38100">
            <a:solidFill>
              <a:srgbClr val="3E884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76C89DA-1379-4C18-7491-C2FB8A2B4ACE}"/>
              </a:ext>
            </a:extLst>
          </p:cNvPr>
          <p:cNvCxnSpPr>
            <a:cxnSpLocks/>
          </p:cNvCxnSpPr>
          <p:nvPr/>
        </p:nvCxnSpPr>
        <p:spPr>
          <a:xfrm flipV="1">
            <a:off x="5854188" y="3373953"/>
            <a:ext cx="5020641" cy="301565"/>
          </a:xfrm>
          <a:prstGeom prst="straightConnector1">
            <a:avLst/>
          </a:prstGeom>
          <a:ln w="38100">
            <a:solidFill>
              <a:srgbClr val="3E884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687AF290-167A-B4A9-434F-D795DCC7CE17}"/>
              </a:ext>
            </a:extLst>
          </p:cNvPr>
          <p:cNvCxnSpPr>
            <a:cxnSpLocks/>
          </p:cNvCxnSpPr>
          <p:nvPr/>
        </p:nvCxnSpPr>
        <p:spPr>
          <a:xfrm>
            <a:off x="6277054" y="4638404"/>
            <a:ext cx="4695746" cy="564823"/>
          </a:xfrm>
          <a:prstGeom prst="straightConnector1">
            <a:avLst/>
          </a:prstGeom>
          <a:ln w="38100">
            <a:solidFill>
              <a:srgbClr val="3E884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E4618757-55C8-A7DC-D73C-BF7C722CCDDF}"/>
              </a:ext>
            </a:extLst>
          </p:cNvPr>
          <p:cNvCxnSpPr>
            <a:cxnSpLocks/>
          </p:cNvCxnSpPr>
          <p:nvPr/>
        </p:nvCxnSpPr>
        <p:spPr>
          <a:xfrm flipH="1" flipV="1">
            <a:off x="434226" y="1532319"/>
            <a:ext cx="1068003" cy="1050685"/>
          </a:xfrm>
          <a:prstGeom prst="straightConnector1">
            <a:avLst/>
          </a:prstGeom>
          <a:ln w="38100">
            <a:solidFill>
              <a:srgbClr val="3E884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838A7852-DEFF-9540-F15D-A7634C164A41}"/>
              </a:ext>
            </a:extLst>
          </p:cNvPr>
          <p:cNvCxnSpPr>
            <a:cxnSpLocks/>
          </p:cNvCxnSpPr>
          <p:nvPr/>
        </p:nvCxnSpPr>
        <p:spPr>
          <a:xfrm flipH="1">
            <a:off x="141514" y="5758543"/>
            <a:ext cx="1457304" cy="577925"/>
          </a:xfrm>
          <a:prstGeom prst="straightConnector1">
            <a:avLst/>
          </a:prstGeom>
          <a:ln w="38100">
            <a:solidFill>
              <a:srgbClr val="3E884E"/>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2EFE99EC-9E2C-0723-5633-A48698E368CF}"/>
              </a:ext>
            </a:extLst>
          </p:cNvPr>
          <p:cNvCxnSpPr>
            <a:cxnSpLocks/>
          </p:cNvCxnSpPr>
          <p:nvPr/>
        </p:nvCxnSpPr>
        <p:spPr>
          <a:xfrm>
            <a:off x="4920343" y="5660124"/>
            <a:ext cx="2394857" cy="955626"/>
          </a:xfrm>
          <a:prstGeom prst="straightConnector1">
            <a:avLst/>
          </a:prstGeom>
          <a:ln w="38100">
            <a:solidFill>
              <a:srgbClr val="3E884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1" name="Rahmen 30">
            <a:extLst>
              <a:ext uri="{FF2B5EF4-FFF2-40B4-BE49-F238E27FC236}">
                <a16:creationId xmlns:a16="http://schemas.microsoft.com/office/drawing/2014/main" id="{7CD409B1-5351-7D2D-617D-FCF789EDF55F}"/>
              </a:ext>
            </a:extLst>
          </p:cNvPr>
          <p:cNvSpPr/>
          <p:nvPr/>
        </p:nvSpPr>
        <p:spPr>
          <a:xfrm>
            <a:off x="7151914" y="5203227"/>
            <a:ext cx="4898572" cy="1412523"/>
          </a:xfrm>
          <a:prstGeom prst="frame">
            <a:avLst/>
          </a:prstGeom>
          <a:solidFill>
            <a:srgbClr val="3E88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i="1" dirty="0">
                <a:solidFill>
                  <a:srgbClr val="FF0000"/>
                </a:solidFill>
              </a:rPr>
              <a:t>Neue Form der Evangelisation, geprägt von Liebe zum Leben </a:t>
            </a:r>
            <a:r>
              <a:rPr lang="de-CH" sz="2000" i="1">
                <a:solidFill>
                  <a:srgbClr val="FF0000"/>
                </a:solidFill>
              </a:rPr>
              <a:t>und - deshalb - Liebe </a:t>
            </a:r>
            <a:r>
              <a:rPr lang="de-CH" sz="2000" i="1" dirty="0">
                <a:solidFill>
                  <a:srgbClr val="FF0000"/>
                </a:solidFill>
              </a:rPr>
              <a:t>zum Alter?</a:t>
            </a:r>
          </a:p>
        </p:txBody>
      </p:sp>
      <p:sp>
        <p:nvSpPr>
          <p:cNvPr id="32" name="Textfeld 31">
            <a:extLst>
              <a:ext uri="{FF2B5EF4-FFF2-40B4-BE49-F238E27FC236}">
                <a16:creationId xmlns:a16="http://schemas.microsoft.com/office/drawing/2014/main" id="{69963747-1D70-F3DE-8F31-96B0D0F3F2D0}"/>
              </a:ext>
            </a:extLst>
          </p:cNvPr>
          <p:cNvSpPr txBox="1"/>
          <p:nvPr/>
        </p:nvSpPr>
        <p:spPr>
          <a:xfrm>
            <a:off x="9133972" y="1309286"/>
            <a:ext cx="1919115" cy="369332"/>
          </a:xfrm>
          <a:prstGeom prst="rect">
            <a:avLst/>
          </a:prstGeom>
          <a:noFill/>
        </p:spPr>
        <p:txBody>
          <a:bodyPr wrap="none" rtlCol="0">
            <a:spAutoFit/>
          </a:bodyPr>
          <a:lstStyle/>
          <a:p>
            <a:r>
              <a:rPr lang="de-CH" dirty="0"/>
              <a:t>Ausgangspunkt</a:t>
            </a:r>
          </a:p>
        </p:txBody>
      </p:sp>
      <p:sp>
        <p:nvSpPr>
          <p:cNvPr id="3" name="Textfeld 2">
            <a:extLst>
              <a:ext uri="{FF2B5EF4-FFF2-40B4-BE49-F238E27FC236}">
                <a16:creationId xmlns:a16="http://schemas.microsoft.com/office/drawing/2014/main" id="{C6A88B7B-C21E-4E4D-4956-98EBD1059BA2}"/>
              </a:ext>
            </a:extLst>
          </p:cNvPr>
          <p:cNvSpPr txBox="1"/>
          <p:nvPr/>
        </p:nvSpPr>
        <p:spPr>
          <a:xfrm>
            <a:off x="286055" y="153906"/>
            <a:ext cx="8890602" cy="892552"/>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IV</a:t>
            </a:r>
          </a:p>
          <a:p>
            <a:r>
              <a:rPr lang="de-CH" sz="2800" dirty="0">
                <a:effectLst/>
                <a:latin typeface="Abadi Extra Light" panose="020B0204020104020204" pitchFamily="34" charset="0"/>
                <a:ea typeface="Times New Roman" panose="02020603050405020304" pitchFamily="18" charset="0"/>
              </a:rPr>
              <a:t>Die Auswirkung </a:t>
            </a:r>
            <a:r>
              <a:rPr lang="de-CH" sz="2800" i="1" dirty="0">
                <a:latin typeface="Abadi Extra Light" panose="020B0204020104020204" pitchFamily="34" charset="0"/>
                <a:ea typeface="Times New Roman" panose="02020603050405020304" pitchFamily="18" charset="0"/>
              </a:rPr>
              <a:t>in Kirche und Gesellschaft</a:t>
            </a:r>
            <a:endParaRPr lang="de-CH" sz="2800" i="1" dirty="0">
              <a:latin typeface="Abadi Extra Light" panose="020B0204020104020204" pitchFamily="34" charset="0"/>
            </a:endParaRPr>
          </a:p>
        </p:txBody>
      </p:sp>
    </p:spTree>
    <p:extLst>
      <p:ext uri="{BB962C8B-B14F-4D97-AF65-F5344CB8AC3E}">
        <p14:creationId xmlns:p14="http://schemas.microsoft.com/office/powerpoint/2010/main" val="274200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4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par>
                                <p:cTn id="16" presetID="26"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80">
                                          <p:stCondLst>
                                            <p:cond delay="0"/>
                                          </p:stCondLst>
                                        </p:cTn>
                                        <p:tgtEl>
                                          <p:spTgt spid="11"/>
                                        </p:tgtEl>
                                      </p:cBhvr>
                                    </p:animEffect>
                                    <p:anim calcmode="lin" valueType="num">
                                      <p:cBhvr>
                                        <p:cTn id="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4" dur="26">
                                          <p:stCondLst>
                                            <p:cond delay="650"/>
                                          </p:stCondLst>
                                        </p:cTn>
                                        <p:tgtEl>
                                          <p:spTgt spid="11"/>
                                        </p:tgtEl>
                                      </p:cBhvr>
                                      <p:to x="100000" y="60000"/>
                                    </p:animScale>
                                    <p:animScale>
                                      <p:cBhvr>
                                        <p:cTn id="25" dur="166" decel="50000">
                                          <p:stCondLst>
                                            <p:cond delay="676"/>
                                          </p:stCondLst>
                                        </p:cTn>
                                        <p:tgtEl>
                                          <p:spTgt spid="11"/>
                                        </p:tgtEl>
                                      </p:cBhvr>
                                      <p:to x="100000" y="100000"/>
                                    </p:animScale>
                                    <p:animScale>
                                      <p:cBhvr>
                                        <p:cTn id="26" dur="26">
                                          <p:stCondLst>
                                            <p:cond delay="1312"/>
                                          </p:stCondLst>
                                        </p:cTn>
                                        <p:tgtEl>
                                          <p:spTgt spid="11"/>
                                        </p:tgtEl>
                                      </p:cBhvr>
                                      <p:to x="100000" y="80000"/>
                                    </p:animScale>
                                    <p:animScale>
                                      <p:cBhvr>
                                        <p:cTn id="27" dur="166" decel="50000">
                                          <p:stCondLst>
                                            <p:cond delay="1338"/>
                                          </p:stCondLst>
                                        </p:cTn>
                                        <p:tgtEl>
                                          <p:spTgt spid="11"/>
                                        </p:tgtEl>
                                      </p:cBhvr>
                                      <p:to x="100000" y="100000"/>
                                    </p:animScale>
                                    <p:animScale>
                                      <p:cBhvr>
                                        <p:cTn id="28" dur="26">
                                          <p:stCondLst>
                                            <p:cond delay="1642"/>
                                          </p:stCondLst>
                                        </p:cTn>
                                        <p:tgtEl>
                                          <p:spTgt spid="11"/>
                                        </p:tgtEl>
                                      </p:cBhvr>
                                      <p:to x="100000" y="90000"/>
                                    </p:animScale>
                                    <p:animScale>
                                      <p:cBhvr>
                                        <p:cTn id="29" dur="166" decel="50000">
                                          <p:stCondLst>
                                            <p:cond delay="1668"/>
                                          </p:stCondLst>
                                        </p:cTn>
                                        <p:tgtEl>
                                          <p:spTgt spid="11"/>
                                        </p:tgtEl>
                                      </p:cBhvr>
                                      <p:to x="100000" y="100000"/>
                                    </p:animScale>
                                    <p:animScale>
                                      <p:cBhvr>
                                        <p:cTn id="30" dur="26">
                                          <p:stCondLst>
                                            <p:cond delay="1808"/>
                                          </p:stCondLst>
                                        </p:cTn>
                                        <p:tgtEl>
                                          <p:spTgt spid="11"/>
                                        </p:tgtEl>
                                      </p:cBhvr>
                                      <p:to x="100000" y="95000"/>
                                    </p:animScale>
                                    <p:animScale>
                                      <p:cBhvr>
                                        <p:cTn id="31" dur="166" decel="50000">
                                          <p:stCondLst>
                                            <p:cond delay="1834"/>
                                          </p:stCondLst>
                                        </p:cTn>
                                        <p:tgtEl>
                                          <p:spTgt spid="11"/>
                                        </p:tgtEl>
                                      </p:cBhvr>
                                      <p:to x="100000" y="100000"/>
                                    </p:animScale>
                                  </p:childTnLst>
                                </p:cTn>
                              </p:par>
                              <p:par>
                                <p:cTn id="32" presetID="45"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anim calcmode="lin" valueType="num">
                                      <p:cBhvr>
                                        <p:cTn id="35" dur="2000" fill="hold"/>
                                        <p:tgtEl>
                                          <p:spTgt spid="12"/>
                                        </p:tgtEl>
                                        <p:attrNameLst>
                                          <p:attrName>ppt_w</p:attrName>
                                        </p:attrNameLst>
                                      </p:cBhvr>
                                      <p:tavLst>
                                        <p:tav tm="0" fmla="#ppt_w*sin(2.5*pi*$)">
                                          <p:val>
                                            <p:fltVal val="0"/>
                                          </p:val>
                                        </p:tav>
                                        <p:tav tm="100000">
                                          <p:val>
                                            <p:fltVal val="1"/>
                                          </p:val>
                                        </p:tav>
                                      </p:tavLst>
                                    </p:anim>
                                    <p:anim calcmode="lin" valueType="num">
                                      <p:cBhvr>
                                        <p:cTn id="3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2000" fill="hold"/>
                                        <p:tgtEl>
                                          <p:spTgt spid="15"/>
                                        </p:tgtEl>
                                        <p:attrNameLst>
                                          <p:attrName>ppt_x</p:attrName>
                                        </p:attrNameLst>
                                      </p:cBhvr>
                                      <p:tavLst>
                                        <p:tav tm="0">
                                          <p:val>
                                            <p:strVal val="0-#ppt_w/2"/>
                                          </p:val>
                                        </p:tav>
                                        <p:tav tm="100000">
                                          <p:val>
                                            <p:strVal val="#ppt_x"/>
                                          </p:val>
                                        </p:tav>
                                      </p:tavLst>
                                    </p:anim>
                                    <p:anim calcmode="lin" valueType="num">
                                      <p:cBhvr additive="base">
                                        <p:cTn id="42" dur="20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2000" fill="hold"/>
                                        <p:tgtEl>
                                          <p:spTgt spid="18"/>
                                        </p:tgtEl>
                                        <p:attrNameLst>
                                          <p:attrName>ppt_x</p:attrName>
                                        </p:attrNameLst>
                                      </p:cBhvr>
                                      <p:tavLst>
                                        <p:tav tm="0">
                                          <p:val>
                                            <p:strVal val="#ppt_x"/>
                                          </p:val>
                                        </p:tav>
                                        <p:tav tm="100000">
                                          <p:val>
                                            <p:strVal val="#ppt_x"/>
                                          </p:val>
                                        </p:tav>
                                      </p:tavLst>
                                    </p:anim>
                                    <p:anim calcmode="lin" valueType="num">
                                      <p:cBhvr additive="base">
                                        <p:cTn id="46" dur="20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9"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2000" fill="hold"/>
                                        <p:tgtEl>
                                          <p:spTgt spid="20"/>
                                        </p:tgtEl>
                                        <p:attrNameLst>
                                          <p:attrName>ppt_x</p:attrName>
                                        </p:attrNameLst>
                                      </p:cBhvr>
                                      <p:tavLst>
                                        <p:tav tm="0">
                                          <p:val>
                                            <p:strVal val="0-#ppt_w/2"/>
                                          </p:val>
                                        </p:tav>
                                        <p:tav tm="100000">
                                          <p:val>
                                            <p:strVal val="#ppt_x"/>
                                          </p:val>
                                        </p:tav>
                                      </p:tavLst>
                                    </p:anim>
                                    <p:anim calcmode="lin" valueType="num">
                                      <p:cBhvr additive="base">
                                        <p:cTn id="50" dur="2000" fill="hold"/>
                                        <p:tgtEl>
                                          <p:spTgt spid="20"/>
                                        </p:tgtEl>
                                        <p:attrNameLst>
                                          <p:attrName>ppt_y</p:attrName>
                                        </p:attrNameLst>
                                      </p:cBhvr>
                                      <p:tavLst>
                                        <p:tav tm="0">
                                          <p:val>
                                            <p:strVal val="0-#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2000" fill="hold"/>
                                        <p:tgtEl>
                                          <p:spTgt spid="27"/>
                                        </p:tgtEl>
                                        <p:attrNameLst>
                                          <p:attrName>ppt_x</p:attrName>
                                        </p:attrNameLst>
                                      </p:cBhvr>
                                      <p:tavLst>
                                        <p:tav tm="0">
                                          <p:val>
                                            <p:strVal val="#ppt_x"/>
                                          </p:val>
                                        </p:tav>
                                        <p:tav tm="100000">
                                          <p:val>
                                            <p:strVal val="#ppt_x"/>
                                          </p:val>
                                        </p:tav>
                                      </p:tavLst>
                                    </p:anim>
                                    <p:anim calcmode="lin" valueType="num">
                                      <p:cBhvr additive="base">
                                        <p:cTn id="54" dur="20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3"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000" fill="hold"/>
                                        <p:tgtEl>
                                          <p:spTgt spid="24"/>
                                        </p:tgtEl>
                                        <p:attrNameLst>
                                          <p:attrName>ppt_x</p:attrName>
                                        </p:attrNameLst>
                                      </p:cBhvr>
                                      <p:tavLst>
                                        <p:tav tm="0">
                                          <p:val>
                                            <p:strVal val="1+#ppt_w/2"/>
                                          </p:val>
                                        </p:tav>
                                        <p:tav tm="100000">
                                          <p:val>
                                            <p:strVal val="#ppt_x"/>
                                          </p:val>
                                        </p:tav>
                                      </p:tavLst>
                                    </p:anim>
                                    <p:anim calcmode="lin" valueType="num">
                                      <p:cBhvr additive="base">
                                        <p:cTn id="58" dur="2000" fill="hold"/>
                                        <p:tgtEl>
                                          <p:spTgt spid="24"/>
                                        </p:tgtEl>
                                        <p:attrNameLst>
                                          <p:attrName>ppt_y</p:attrName>
                                        </p:attrNameLst>
                                      </p:cBhvr>
                                      <p:tavLst>
                                        <p:tav tm="0">
                                          <p:val>
                                            <p:strVal val="0-#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2000" fill="hold"/>
                                        <p:tgtEl>
                                          <p:spTgt spid="22"/>
                                        </p:tgtEl>
                                        <p:attrNameLst>
                                          <p:attrName>ppt_x</p:attrName>
                                        </p:attrNameLst>
                                      </p:cBhvr>
                                      <p:tavLst>
                                        <p:tav tm="0">
                                          <p:val>
                                            <p:strVal val="1+#ppt_w/2"/>
                                          </p:val>
                                        </p:tav>
                                        <p:tav tm="100000">
                                          <p:val>
                                            <p:strVal val="#ppt_x"/>
                                          </p:val>
                                        </p:tav>
                                      </p:tavLst>
                                    </p:anim>
                                    <p:anim calcmode="lin" valueType="num">
                                      <p:cBhvr additive="base">
                                        <p:cTn id="62"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2000"/>
                                        <p:tgtEl>
                                          <p:spTgt spid="31"/>
                                        </p:tgtEl>
                                      </p:cBhvr>
                                    </p:animEffect>
                                    <p:anim calcmode="lin" valueType="num">
                                      <p:cBhvr>
                                        <p:cTn id="68" dur="2000" fill="hold"/>
                                        <p:tgtEl>
                                          <p:spTgt spid="31"/>
                                        </p:tgtEl>
                                        <p:attrNameLst>
                                          <p:attrName>ppt_w</p:attrName>
                                        </p:attrNameLst>
                                      </p:cBhvr>
                                      <p:tavLst>
                                        <p:tav tm="0" fmla="#ppt_w*sin(2.5*pi*$)">
                                          <p:val>
                                            <p:fltVal val="0"/>
                                          </p:val>
                                        </p:tav>
                                        <p:tav tm="100000">
                                          <p:val>
                                            <p:fltVal val="1"/>
                                          </p:val>
                                        </p:tav>
                                      </p:tavLst>
                                    </p:anim>
                                    <p:anim calcmode="lin" valueType="num">
                                      <p:cBhvr>
                                        <p:cTn id="69"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17C2AFA-8DA8-D042-F219-8732BC071C60}"/>
              </a:ext>
            </a:extLst>
          </p:cNvPr>
          <p:cNvSpPr/>
          <p:nvPr/>
        </p:nvSpPr>
        <p:spPr>
          <a:xfrm>
            <a:off x="2725051" y="2067412"/>
            <a:ext cx="6768353" cy="2437682"/>
          </a:xfrm>
          <a:prstGeom prst="rect">
            <a:avLst/>
          </a:prstGeom>
          <a:solidFill>
            <a:srgbClr val="9F9071">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53177132-D841-BEB9-B488-F8C16406DB90}"/>
              </a:ext>
            </a:extLst>
          </p:cNvPr>
          <p:cNvSpPr txBox="1"/>
          <p:nvPr/>
        </p:nvSpPr>
        <p:spPr>
          <a:xfrm>
            <a:off x="2725051" y="2240447"/>
            <a:ext cx="6768353" cy="1938992"/>
          </a:xfrm>
          <a:prstGeom prst="rect">
            <a:avLst/>
          </a:prstGeom>
          <a:noFill/>
        </p:spPr>
        <p:txBody>
          <a:bodyPr wrap="square" rtlCol="0">
            <a:spAutoFit/>
          </a:bodyPr>
          <a:lstStyle/>
          <a:p>
            <a:pPr algn="ctr"/>
            <a:r>
              <a:rPr lang="de-DE" sz="3600" b="1" dirty="0">
                <a:solidFill>
                  <a:schemeClr val="bg1"/>
                </a:solidFill>
                <a:latin typeface="Abadi Extra Light" panose="020F0502020204030204" pitchFamily="34" charset="0"/>
                <a:ea typeface="Roboto" panose="02000000000000000000" pitchFamily="2" charset="0"/>
                <a:cs typeface="Roboto" panose="02000000000000000000" pitchFamily="2" charset="0"/>
              </a:rPr>
              <a:t>DANKE!</a:t>
            </a:r>
          </a:p>
          <a:p>
            <a:pPr algn="ctr"/>
            <a:endParaRPr lang="de-DE" sz="2800" dirty="0">
              <a:solidFill>
                <a:schemeClr val="bg1"/>
              </a:solidFill>
              <a:latin typeface="Abadi Extra Light" panose="020F0502020204030204" pitchFamily="34" charset="0"/>
              <a:ea typeface="Roboto" panose="02000000000000000000" pitchFamily="2" charset="0"/>
              <a:cs typeface="Roboto" panose="02000000000000000000" pitchFamily="2" charset="0"/>
            </a:endParaRPr>
          </a:p>
          <a:p>
            <a:pPr algn="ctr"/>
            <a:r>
              <a:rPr lang="de-DE" sz="2800" dirty="0">
                <a:solidFill>
                  <a:schemeClr val="bg1"/>
                </a:solidFill>
                <a:latin typeface="Abadi Extra Light" panose="020F0502020204030204" pitchFamily="34" charset="0"/>
                <a:ea typeface="Roboto" panose="02000000000000000000" pitchFamily="2" charset="0"/>
                <a:cs typeface="Roboto" panose="02000000000000000000" pitchFamily="2" charset="0"/>
              </a:rPr>
              <a:t>Von der Berufung </a:t>
            </a:r>
            <a:br>
              <a:rPr lang="de-DE" sz="2800" dirty="0">
                <a:solidFill>
                  <a:schemeClr val="bg1"/>
                </a:solidFill>
                <a:latin typeface="Abadi Extra Light" panose="020F0502020204030204" pitchFamily="34" charset="0"/>
                <a:ea typeface="Roboto" panose="02000000000000000000" pitchFamily="2" charset="0"/>
                <a:cs typeface="Roboto" panose="02000000000000000000" pitchFamily="2" charset="0"/>
              </a:rPr>
            </a:br>
            <a:r>
              <a:rPr lang="de-DE" sz="2800" dirty="0">
                <a:solidFill>
                  <a:schemeClr val="bg1"/>
                </a:solidFill>
                <a:latin typeface="Abadi Extra Light" panose="020F0502020204030204" pitchFamily="34" charset="0"/>
                <a:ea typeface="Roboto" panose="02000000000000000000" pitchFamily="2" charset="0"/>
                <a:cs typeface="Roboto" panose="02000000000000000000" pitchFamily="2" charset="0"/>
              </a:rPr>
              <a:t>der jetzt 55-75-Jährigen</a:t>
            </a:r>
          </a:p>
        </p:txBody>
      </p:sp>
      <p:pic>
        <p:nvPicPr>
          <p:cNvPr id="4" name="Grafik 3">
            <a:extLst>
              <a:ext uri="{FF2B5EF4-FFF2-40B4-BE49-F238E27FC236}">
                <a16:creationId xmlns:a16="http://schemas.microsoft.com/office/drawing/2014/main" id="{070575F9-3D87-C510-03D3-CDAA67E555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8945" y="215152"/>
            <a:ext cx="2588104" cy="905436"/>
          </a:xfrm>
          <a:prstGeom prst="rect">
            <a:avLst/>
          </a:prstGeom>
        </p:spPr>
      </p:pic>
    </p:spTree>
    <p:extLst>
      <p:ext uri="{BB962C8B-B14F-4D97-AF65-F5344CB8AC3E}">
        <p14:creationId xmlns:p14="http://schemas.microsoft.com/office/powerpoint/2010/main" val="244880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3E55ABA-3BE6-B861-6F4B-D793BECD735F}"/>
              </a:ext>
            </a:extLst>
          </p:cNvPr>
          <p:cNvSpPr txBox="1"/>
          <p:nvPr/>
        </p:nvSpPr>
        <p:spPr>
          <a:xfrm>
            <a:off x="304799" y="907376"/>
            <a:ext cx="11114315" cy="4678204"/>
          </a:xfrm>
          <a:prstGeom prst="rect">
            <a:avLst/>
          </a:prstGeom>
          <a:noFill/>
        </p:spPr>
        <p:txBody>
          <a:bodyPr wrap="square">
            <a:spAutoFit/>
          </a:bodyPr>
          <a:lstStyle/>
          <a:p>
            <a:pPr algn="ctr">
              <a:lnSpc>
                <a:spcPct val="120000"/>
              </a:lnSpc>
              <a:spcBef>
                <a:spcPts val="300"/>
              </a:spcBef>
              <a:tabLst>
                <a:tab pos="540385" algn="l"/>
              </a:tabLst>
            </a:pPr>
            <a:r>
              <a:rPr lang="de-CH" sz="3200" dirty="0">
                <a:effectLst/>
                <a:latin typeface="Abadi Extra Light" panose="020B0204020104020204" pitchFamily="34" charset="0"/>
                <a:ea typeface="Times New Roman" panose="02020603050405020304" pitchFamily="18" charset="0"/>
              </a:rPr>
              <a:t>Den Kontinent Alter </a:t>
            </a:r>
            <a:r>
              <a:rPr lang="de-CH" sz="3200" dirty="0">
                <a:latin typeface="Abadi Extra Light" panose="020B0204020104020204" pitchFamily="34" charset="0"/>
              </a:rPr>
              <a:t>entdecken </a:t>
            </a:r>
            <a:br>
              <a:rPr lang="de-CH" sz="3200" b="1" dirty="0">
                <a:latin typeface="Abadi Extra Light" panose="020B0204020104020204" pitchFamily="34" charset="0"/>
              </a:rPr>
            </a:br>
            <a:r>
              <a:rPr lang="de-CH" sz="3200" b="1" dirty="0">
                <a:latin typeface="Abadi Extra Light" panose="020B0204020104020204" pitchFamily="34" charset="0"/>
                <a:ea typeface="Times New Roman" panose="02020603050405020304" pitchFamily="18" charset="0"/>
              </a:rPr>
              <a:t>«</a:t>
            </a:r>
            <a:r>
              <a:rPr lang="de-CH" sz="3200" b="1" dirty="0">
                <a:latin typeface="Abadi Extra Light" panose="020B0204020104020204" pitchFamily="34" charset="0"/>
              </a:rPr>
              <a:t>Von der Berufung der jetzt 55-75-Jährigen»</a:t>
            </a:r>
            <a:br>
              <a:rPr lang="de-CH" sz="3200" b="1" dirty="0">
                <a:latin typeface="Abadi Extra Light" panose="020B0204020104020204" pitchFamily="34" charset="0"/>
              </a:rPr>
            </a:br>
            <a:r>
              <a:rPr lang="de-CH" sz="3200" b="1" dirty="0">
                <a:latin typeface="Abadi Extra Light" panose="020B0204020104020204" pitchFamily="34" charset="0"/>
                <a:ea typeface="Times New Roman" panose="02020603050405020304" pitchFamily="18" charset="0"/>
              </a:rPr>
              <a:t>Vier Stationen </a:t>
            </a:r>
            <a:endParaRPr lang="de-CH" sz="3200" b="1" dirty="0">
              <a:effectLst/>
              <a:latin typeface="Abadi Extra Light" panose="020B0204020104020204" pitchFamily="34" charset="0"/>
              <a:ea typeface="Times New Roman" panose="02020603050405020304" pitchFamily="18" charset="0"/>
            </a:endParaRPr>
          </a:p>
          <a:p>
            <a:pPr algn="just">
              <a:lnSpc>
                <a:spcPct val="120000"/>
              </a:lnSpc>
              <a:spcBef>
                <a:spcPts val="300"/>
              </a:spcBef>
              <a:tabLst>
                <a:tab pos="540385" algn="l"/>
              </a:tabLst>
            </a:pPr>
            <a:r>
              <a:rPr lang="de-CH" sz="3200" b="1" dirty="0">
                <a:effectLst/>
                <a:latin typeface="Abadi Extra Light" panose="020B0204020104020204" pitchFamily="34" charset="0"/>
                <a:ea typeface="Times New Roman" panose="02020603050405020304" pitchFamily="18" charset="0"/>
              </a:rPr>
              <a:t>STATION I:</a:t>
            </a:r>
            <a:r>
              <a:rPr lang="de-CH" sz="3200" dirty="0">
                <a:effectLst/>
                <a:latin typeface="Abadi Extra Light" panose="020B0204020104020204" pitchFamily="34" charset="0"/>
                <a:ea typeface="Times New Roman" panose="02020603050405020304" pitchFamily="18" charset="0"/>
              </a:rPr>
              <a:t> «Gleichnis Kolumbus»: Aufbruch in die neue Welt </a:t>
            </a:r>
          </a:p>
          <a:p>
            <a:pPr algn="just">
              <a:lnSpc>
                <a:spcPct val="120000"/>
              </a:lnSpc>
              <a:spcBef>
                <a:spcPts val="300"/>
              </a:spcBef>
              <a:tabLst>
                <a:tab pos="540385" algn="l"/>
              </a:tabLst>
            </a:pPr>
            <a:r>
              <a:rPr lang="de-CH" sz="3200" b="1" dirty="0">
                <a:effectLst/>
                <a:latin typeface="Abadi Extra Light" panose="020B0204020104020204" pitchFamily="34" charset="0"/>
                <a:ea typeface="Times New Roman" panose="02020603050405020304" pitchFamily="18" charset="0"/>
              </a:rPr>
              <a:t>STATION II:</a:t>
            </a:r>
            <a:r>
              <a:rPr lang="de-CH" sz="3200" dirty="0">
                <a:effectLst/>
                <a:latin typeface="Abadi Extra Light" panose="020B0204020104020204" pitchFamily="34" charset="0"/>
                <a:ea typeface="Times New Roman" panose="02020603050405020304" pitchFamily="18" charset="0"/>
              </a:rPr>
              <a:t> Berufung </a:t>
            </a:r>
            <a:r>
              <a:rPr lang="de-CH" sz="3200" dirty="0">
                <a:latin typeface="Abadi Extra Light" panose="020B0204020104020204" pitchFamily="34" charset="0"/>
                <a:ea typeface="Times New Roman" panose="02020603050405020304" pitchFamily="18" charset="0"/>
              </a:rPr>
              <a:t>als 55-75-Jährige?</a:t>
            </a:r>
            <a:endParaRPr lang="de-CH" sz="3200" dirty="0">
              <a:effectLst/>
              <a:latin typeface="Abadi Extra Light" panose="020B0204020104020204" pitchFamily="34" charset="0"/>
              <a:ea typeface="Times New Roman" panose="02020603050405020304" pitchFamily="18" charset="0"/>
            </a:endParaRPr>
          </a:p>
          <a:p>
            <a:pPr algn="just">
              <a:spcBef>
                <a:spcPts val="300"/>
              </a:spcBef>
              <a:tabLst>
                <a:tab pos="540385" algn="l"/>
              </a:tabLst>
            </a:pPr>
            <a:r>
              <a:rPr lang="de-CH" sz="3200" b="1" dirty="0">
                <a:effectLst/>
                <a:latin typeface="Abadi Extra Light" panose="020B0204020104020204" pitchFamily="34" charset="0"/>
                <a:ea typeface="Times New Roman" panose="02020603050405020304" pitchFamily="18" charset="0"/>
              </a:rPr>
              <a:t>STATION III: </a:t>
            </a:r>
            <a:r>
              <a:rPr lang="de-CH" sz="3200" dirty="0">
                <a:latin typeface="Abadi Extra Light" panose="020B0204020104020204" pitchFamily="34" charset="0"/>
                <a:ea typeface="Times New Roman" panose="02020603050405020304" pitchFamily="18" charset="0"/>
              </a:rPr>
              <a:t>Kernm</a:t>
            </a:r>
            <a:r>
              <a:rPr lang="de-CH" sz="3200" dirty="0">
                <a:effectLst/>
                <a:latin typeface="Abadi Extra Light" panose="020B0204020104020204" pitchFamily="34" charset="0"/>
                <a:ea typeface="Times New Roman" panose="02020603050405020304" pitchFamily="18" charset="0"/>
              </a:rPr>
              <a:t>erkmale des entdeckten Kontinentes</a:t>
            </a:r>
            <a:endParaRPr lang="de-CH" sz="3200" i="1" dirty="0">
              <a:effectLst/>
              <a:latin typeface="Abadi Extra Light" panose="020B0204020104020204" pitchFamily="34" charset="0"/>
              <a:ea typeface="Times New Roman" panose="02020603050405020304" pitchFamily="18" charset="0"/>
            </a:endParaRPr>
          </a:p>
          <a:p>
            <a:pPr algn="just">
              <a:spcBef>
                <a:spcPts val="300"/>
              </a:spcBef>
              <a:tabLst>
                <a:tab pos="540385" algn="l"/>
              </a:tabLst>
            </a:pPr>
            <a:r>
              <a:rPr lang="de-CH" sz="3200" b="1" dirty="0">
                <a:effectLst/>
                <a:latin typeface="Abadi Extra Light" panose="020B0204020104020204" pitchFamily="34" charset="0"/>
                <a:ea typeface="Times New Roman" panose="02020603050405020304" pitchFamily="18" charset="0"/>
              </a:rPr>
              <a:t>STATION </a:t>
            </a:r>
            <a:r>
              <a:rPr lang="de-CH" sz="3200" b="1" dirty="0">
                <a:latin typeface="Abadi Extra Light" panose="020B0204020104020204" pitchFamily="34" charset="0"/>
                <a:ea typeface="Times New Roman" panose="02020603050405020304" pitchFamily="18" charset="0"/>
              </a:rPr>
              <a:t>IV</a:t>
            </a:r>
            <a:r>
              <a:rPr lang="de-CH" sz="3200" b="1" dirty="0">
                <a:effectLst/>
                <a:latin typeface="Abadi Extra Light" panose="020B0204020104020204" pitchFamily="34" charset="0"/>
                <a:ea typeface="Times New Roman" panose="02020603050405020304" pitchFamily="18" charset="0"/>
              </a:rPr>
              <a:t>: </a:t>
            </a:r>
            <a:r>
              <a:rPr lang="de-CH" sz="3200" dirty="0">
                <a:effectLst/>
                <a:latin typeface="Abadi Extra Light" panose="020B0204020104020204" pitchFamily="34" charset="0"/>
                <a:ea typeface="Times New Roman" panose="02020603050405020304" pitchFamily="18" charset="0"/>
              </a:rPr>
              <a:t>Die Auswirkung: </a:t>
            </a:r>
            <a:r>
              <a:rPr lang="de-CH" sz="3200" i="1" dirty="0">
                <a:latin typeface="Abadi Extra Light" panose="020B0204020104020204" pitchFamily="34" charset="0"/>
                <a:ea typeface="Times New Roman" panose="02020603050405020304" pitchFamily="18" charset="0"/>
              </a:rPr>
              <a:t>Orte der Weisheit, der Bildung, der Hoffnung und des JA in Kirche und Gesellschaft</a:t>
            </a:r>
            <a:endParaRPr lang="de-CH" sz="3200" i="1" dirty="0">
              <a:effectLst/>
              <a:latin typeface="Abadi Extra Light" panose="020B0204020104020204" pitchFamily="34" charset="0"/>
              <a:ea typeface="Times New Roman" panose="02020603050405020304" pitchFamily="18" charset="0"/>
            </a:endParaRPr>
          </a:p>
        </p:txBody>
      </p:sp>
    </p:spTree>
    <p:extLst>
      <p:ext uri="{BB962C8B-B14F-4D97-AF65-F5344CB8AC3E}">
        <p14:creationId xmlns:p14="http://schemas.microsoft.com/office/powerpoint/2010/main" val="417126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9821182-0466-914D-0F9F-EAC5389197CE}"/>
              </a:ext>
            </a:extLst>
          </p:cNvPr>
          <p:cNvSpPr txBox="1"/>
          <p:nvPr/>
        </p:nvSpPr>
        <p:spPr>
          <a:xfrm>
            <a:off x="674914" y="1046458"/>
            <a:ext cx="10243457" cy="5492914"/>
          </a:xfrm>
          <a:prstGeom prst="rect">
            <a:avLst/>
          </a:prstGeom>
          <a:noFill/>
        </p:spPr>
        <p:txBody>
          <a:bodyPr wrap="square">
            <a:spAutoFit/>
          </a:bodyPr>
          <a:lstStyle/>
          <a:p>
            <a:pPr algn="just">
              <a:lnSpc>
                <a:spcPct val="120000"/>
              </a:lnSpc>
              <a:spcBef>
                <a:spcPts val="300"/>
              </a:spcBef>
              <a:tabLst>
                <a:tab pos="540385" algn="l"/>
              </a:tabLst>
            </a:pPr>
            <a:r>
              <a:rPr lang="de-CH" sz="2800" b="1" dirty="0">
                <a:effectLst/>
                <a:latin typeface="Abadi Extra Light" panose="020B0204020104020204" pitchFamily="34" charset="0"/>
                <a:ea typeface="Times New Roman" panose="02020603050405020304" pitchFamily="18" charset="0"/>
              </a:rPr>
              <a:t>Fragen, die Kolumbus gehabt haben könnte:</a:t>
            </a:r>
          </a:p>
          <a:p>
            <a:pPr marL="342900" lvl="0" indent="-342900" algn="just">
              <a:lnSpc>
                <a:spcPct val="120000"/>
              </a:lnSpc>
              <a:spcBef>
                <a:spcPts val="300"/>
              </a:spcBef>
              <a:buFont typeface="Arial" panose="020B0604020202020204" pitchFamily="34" charset="0"/>
              <a:buChar char="-"/>
              <a:tabLst>
                <a:tab pos="540385" algn="l"/>
              </a:tabLst>
            </a:pPr>
            <a:r>
              <a:rPr lang="de-CH" sz="2700" dirty="0">
                <a:effectLst/>
                <a:latin typeface="Abadi Extra Light" panose="020B0204020104020204" pitchFamily="34" charset="0"/>
                <a:ea typeface="Times New Roman" panose="02020603050405020304" pitchFamily="18" charset="0"/>
              </a:rPr>
              <a:t>Bilder vom (Sehnsuchts-)Kontinent?</a:t>
            </a:r>
          </a:p>
          <a:p>
            <a:pPr marL="342900" lvl="0" indent="-342900" algn="just">
              <a:lnSpc>
                <a:spcPct val="120000"/>
              </a:lnSpc>
              <a:spcBef>
                <a:spcPts val="300"/>
              </a:spcBef>
              <a:buFont typeface="Arial" panose="020B0604020202020204" pitchFamily="34" charset="0"/>
              <a:buChar char="-"/>
              <a:tabLst>
                <a:tab pos="540385" algn="l"/>
              </a:tabLst>
            </a:pPr>
            <a:r>
              <a:rPr lang="de-CH" sz="2700" dirty="0">
                <a:latin typeface="Abadi Extra Light" panose="020B0204020104020204" pitchFamily="34" charset="0"/>
              </a:rPr>
              <a:t>Meine Sehnsucht: Wie teile ich sie – wie gewinne ich Menschen?</a:t>
            </a:r>
          </a:p>
          <a:p>
            <a:pPr marL="342900" lvl="0" indent="-342900" algn="just">
              <a:lnSpc>
                <a:spcPct val="120000"/>
              </a:lnSpc>
              <a:spcBef>
                <a:spcPts val="300"/>
              </a:spcBef>
              <a:buFont typeface="Arial" panose="020B0604020202020204" pitchFamily="34" charset="0"/>
              <a:buChar char="-"/>
              <a:tabLst>
                <a:tab pos="540385" algn="l"/>
              </a:tabLst>
            </a:pPr>
            <a:r>
              <a:rPr lang="de-CH" sz="2700" dirty="0">
                <a:effectLst/>
                <a:latin typeface="Abadi Extra Light" panose="020B0204020104020204" pitchFamily="34" charset="0"/>
                <a:ea typeface="Times New Roman" panose="02020603050405020304" pitchFamily="18" charset="0"/>
              </a:rPr>
              <a:t>Mit wem zusammen mache ich mich auf?</a:t>
            </a:r>
          </a:p>
          <a:p>
            <a:pPr marL="342900" lvl="0" indent="-342900" algn="just">
              <a:lnSpc>
                <a:spcPct val="120000"/>
              </a:lnSpc>
              <a:spcBef>
                <a:spcPts val="300"/>
              </a:spcBef>
              <a:buFont typeface="Arial" panose="020B0604020202020204" pitchFamily="34" charset="0"/>
              <a:buChar char="-"/>
              <a:tabLst>
                <a:tab pos="540385" algn="l"/>
              </a:tabLst>
            </a:pPr>
            <a:r>
              <a:rPr lang="de-CH" sz="2700" dirty="0">
                <a:latin typeface="Abadi Extra Light" panose="020B0204020104020204" pitchFamily="34" charset="0"/>
              </a:rPr>
              <a:t>Wie gewinne und überzeuge ich Mitstreiter (und Mitstreiterinnen)?</a:t>
            </a:r>
          </a:p>
          <a:p>
            <a:pPr marL="342900" lvl="0" indent="-342900" algn="just">
              <a:lnSpc>
                <a:spcPct val="120000"/>
              </a:lnSpc>
              <a:spcBef>
                <a:spcPts val="300"/>
              </a:spcBef>
              <a:buFont typeface="Arial" panose="020B0604020202020204" pitchFamily="34" charset="0"/>
              <a:buChar char="-"/>
              <a:tabLst>
                <a:tab pos="540385" algn="l"/>
              </a:tabLst>
            </a:pPr>
            <a:r>
              <a:rPr lang="de-CH" sz="2700" dirty="0">
                <a:latin typeface="Abadi Extra Light" panose="020B0204020104020204" pitchFamily="34" charset="0"/>
              </a:rPr>
              <a:t>Gefahren und Risiken?</a:t>
            </a:r>
          </a:p>
          <a:p>
            <a:pPr marL="342900" indent="-342900" algn="just">
              <a:lnSpc>
                <a:spcPct val="120000"/>
              </a:lnSpc>
              <a:spcBef>
                <a:spcPts val="300"/>
              </a:spcBef>
              <a:buFont typeface="Arial" panose="020B0604020202020204" pitchFamily="34" charset="0"/>
              <a:buChar char="-"/>
              <a:tabLst>
                <a:tab pos="540385" algn="l"/>
              </a:tabLst>
            </a:pPr>
            <a:r>
              <a:rPr lang="de-CH" sz="2700" dirty="0">
                <a:latin typeface="Abadi Extra Light" panose="020B0204020104020204" pitchFamily="34" charset="0"/>
                <a:ea typeface="Times New Roman" panose="02020603050405020304" pitchFamily="18" charset="0"/>
              </a:rPr>
              <a:t>Voraussetzungen, damit das Ganze gelingt (in Stürmen und …)?</a:t>
            </a:r>
          </a:p>
          <a:p>
            <a:pPr marL="342900" indent="-342900" algn="just">
              <a:lnSpc>
                <a:spcPct val="120000"/>
              </a:lnSpc>
              <a:spcBef>
                <a:spcPts val="300"/>
              </a:spcBef>
              <a:buFont typeface="Arial" panose="020B0604020202020204" pitchFamily="34" charset="0"/>
              <a:buChar char="-"/>
              <a:tabLst>
                <a:tab pos="540385" algn="l"/>
              </a:tabLst>
            </a:pPr>
            <a:r>
              <a:rPr lang="de-CH" sz="2700" dirty="0">
                <a:latin typeface="Abadi Extra Light" panose="020B0204020104020204" pitchFamily="34" charset="0"/>
              </a:rPr>
              <a:t>Bisherige Erfahrungen und Kenntnisse der Mitentdecker(-innen)?</a:t>
            </a:r>
          </a:p>
          <a:p>
            <a:pPr marL="342900" lvl="0" indent="-342900" algn="just">
              <a:lnSpc>
                <a:spcPct val="120000"/>
              </a:lnSpc>
              <a:buFont typeface="Arial" panose="020B0604020202020204" pitchFamily="34" charset="0"/>
              <a:buChar char="-"/>
              <a:tabLst>
                <a:tab pos="540385" algn="l"/>
              </a:tabLst>
            </a:pPr>
            <a:r>
              <a:rPr lang="de-CH" sz="2700" dirty="0">
                <a:latin typeface="Abadi Extra Light" panose="020B0204020104020204" pitchFamily="34" charset="0"/>
                <a:ea typeface="Times New Roman" panose="02020603050405020304" pitchFamily="18" charset="0"/>
              </a:rPr>
              <a:t>Umgang mit ganz  sicher vorhandenen inneren Feinden (Zweifel, …)?</a:t>
            </a:r>
          </a:p>
          <a:p>
            <a:pPr marL="342900" lvl="0" indent="-342900" algn="just">
              <a:lnSpc>
                <a:spcPct val="120000"/>
              </a:lnSpc>
              <a:buFont typeface="Arial" panose="020B0604020202020204" pitchFamily="34" charset="0"/>
              <a:buChar char="-"/>
              <a:tabLst>
                <a:tab pos="540385" algn="l"/>
              </a:tabLst>
            </a:pPr>
            <a:r>
              <a:rPr lang="de-CH" sz="2700" dirty="0">
                <a:latin typeface="Abadi Extra Light" panose="020B0204020104020204" pitchFamily="34" charset="0"/>
                <a:ea typeface="Times New Roman" panose="02020603050405020304" pitchFamily="18" charset="0"/>
              </a:rPr>
              <a:t>Alles Entscheidende bedacht</a:t>
            </a:r>
            <a:r>
              <a:rPr lang="de-CH" sz="2700" dirty="0">
                <a:effectLst/>
                <a:latin typeface="Abadi Extra Light" panose="020B0204020104020204" pitchFamily="34" charset="0"/>
                <a:ea typeface="Times New Roman" panose="02020603050405020304" pitchFamily="18" charset="0"/>
              </a:rPr>
              <a:t>?</a:t>
            </a:r>
          </a:p>
        </p:txBody>
      </p:sp>
      <p:sp>
        <p:nvSpPr>
          <p:cNvPr id="2" name="Textfeld 1">
            <a:extLst>
              <a:ext uri="{FF2B5EF4-FFF2-40B4-BE49-F238E27FC236}">
                <a16:creationId xmlns:a16="http://schemas.microsoft.com/office/drawing/2014/main" id="{A521F73C-DA4B-E66C-9A3E-8BD1D63C42D2}"/>
              </a:ext>
            </a:extLst>
          </p:cNvPr>
          <p:cNvSpPr txBox="1"/>
          <p:nvPr/>
        </p:nvSpPr>
        <p:spPr>
          <a:xfrm>
            <a:off x="286055" y="153906"/>
            <a:ext cx="8791684" cy="892552"/>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a:t>
            </a:r>
          </a:p>
          <a:p>
            <a:r>
              <a:rPr lang="de-CH" sz="2800" dirty="0">
                <a:latin typeface="Abadi Extra Light" panose="020B0204020104020204" pitchFamily="34" charset="0"/>
              </a:rPr>
              <a:t>Kolumbus bricht in eine neue Welt auf – eine Art Gleichnis</a:t>
            </a:r>
          </a:p>
        </p:txBody>
      </p:sp>
    </p:spTree>
    <p:extLst>
      <p:ext uri="{BB962C8B-B14F-4D97-AF65-F5344CB8AC3E}">
        <p14:creationId xmlns:p14="http://schemas.microsoft.com/office/powerpoint/2010/main" val="114492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Bild, Kunst, Bildende Kunst, Säugetier enthält.&#10;&#10;Automatisch generierte Beschreibung">
            <a:extLst>
              <a:ext uri="{FF2B5EF4-FFF2-40B4-BE49-F238E27FC236}">
                <a16:creationId xmlns:a16="http://schemas.microsoft.com/office/drawing/2014/main" id="{15393A1C-627A-B45A-B5F3-2E6561540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675" y="1350279"/>
            <a:ext cx="6250820" cy="3516086"/>
          </a:xfrm>
          <a:prstGeom prst="rect">
            <a:avLst/>
          </a:prstGeom>
        </p:spPr>
      </p:pic>
      <p:pic>
        <p:nvPicPr>
          <p:cNvPr id="5" name="Grafik 4" descr="Ein Bild, das Himmel, draußen, Skulptur, Monument enthält.&#10;&#10;Automatisch generierte Beschreibung">
            <a:extLst>
              <a:ext uri="{FF2B5EF4-FFF2-40B4-BE49-F238E27FC236}">
                <a16:creationId xmlns:a16="http://schemas.microsoft.com/office/drawing/2014/main" id="{F76A6AC8-B137-85C7-BEFA-F946CE19159E}"/>
              </a:ext>
            </a:extLst>
          </p:cNvPr>
          <p:cNvPicPr>
            <a:picLocks noChangeAspect="1"/>
          </p:cNvPicPr>
          <p:nvPr/>
        </p:nvPicPr>
        <p:blipFill>
          <a:blip r:embed="rId4">
            <a:extLst>
              <a:ext uri="{28A0092B-C50C-407E-A947-70E740481C1C}">
                <a14:useLocalDpi xmlns:a14="http://schemas.microsoft.com/office/drawing/2010/main" val="0"/>
              </a:ext>
            </a:extLst>
          </a:blip>
          <a:srcRect l="18479" r="28231"/>
          <a:stretch/>
        </p:blipFill>
        <p:spPr>
          <a:xfrm>
            <a:off x="286055" y="1567997"/>
            <a:ext cx="3331029" cy="3516086"/>
          </a:xfrm>
          <a:prstGeom prst="rect">
            <a:avLst/>
          </a:prstGeom>
        </p:spPr>
      </p:pic>
      <p:pic>
        <p:nvPicPr>
          <p:cNvPr id="7" name="Grafik 6" descr="Ein Bild, das Transport, Wasserfahrzeug, Schiff, Bild enthält.&#10;&#10;Automatisch generierte Beschreibung">
            <a:extLst>
              <a:ext uri="{FF2B5EF4-FFF2-40B4-BE49-F238E27FC236}">
                <a16:creationId xmlns:a16="http://schemas.microsoft.com/office/drawing/2014/main" id="{9AE5D724-D2F6-D888-7D39-A4A9F5E2B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4735" y="2991526"/>
            <a:ext cx="4790693" cy="3749678"/>
          </a:xfrm>
          <a:prstGeom prst="rect">
            <a:avLst/>
          </a:prstGeom>
        </p:spPr>
      </p:pic>
      <p:sp>
        <p:nvSpPr>
          <p:cNvPr id="8" name="Textfeld 7">
            <a:extLst>
              <a:ext uri="{FF2B5EF4-FFF2-40B4-BE49-F238E27FC236}">
                <a16:creationId xmlns:a16="http://schemas.microsoft.com/office/drawing/2014/main" id="{075D8F55-11C3-149B-FC4D-803233FB8AE6}"/>
              </a:ext>
            </a:extLst>
          </p:cNvPr>
          <p:cNvSpPr txBox="1"/>
          <p:nvPr/>
        </p:nvSpPr>
        <p:spPr>
          <a:xfrm>
            <a:off x="286054" y="153906"/>
            <a:ext cx="8712171" cy="892552"/>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a:t>
            </a:r>
          </a:p>
          <a:p>
            <a:r>
              <a:rPr lang="de-CH" sz="2800" dirty="0">
                <a:latin typeface="Abadi Extra Light" panose="020B0204020104020204" pitchFamily="34" charset="0"/>
              </a:rPr>
              <a:t>Kolumbus bricht in eine neue Welt auf – eine Art Gleichnis</a:t>
            </a:r>
          </a:p>
        </p:txBody>
      </p:sp>
    </p:spTree>
    <p:extLst>
      <p:ext uri="{BB962C8B-B14F-4D97-AF65-F5344CB8AC3E}">
        <p14:creationId xmlns:p14="http://schemas.microsoft.com/office/powerpoint/2010/main" val="41407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6"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521F73C-DA4B-E66C-9A3E-8BD1D63C42D2}"/>
              </a:ext>
            </a:extLst>
          </p:cNvPr>
          <p:cNvSpPr txBox="1"/>
          <p:nvPr/>
        </p:nvSpPr>
        <p:spPr>
          <a:xfrm>
            <a:off x="286055" y="153906"/>
            <a:ext cx="8444288" cy="1200329"/>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a:t>
            </a:r>
            <a:br>
              <a:rPr lang="de-CH" sz="2400" b="1" dirty="0">
                <a:latin typeface="Abadi Extra Light" panose="020B0204020104020204" pitchFamily="34" charset="0"/>
              </a:rPr>
            </a:br>
            <a:r>
              <a:rPr lang="de-CH" sz="2400" dirty="0">
                <a:effectLst/>
                <a:latin typeface="Abadi Extra Light" panose="020B0204020104020204" pitchFamily="34" charset="0"/>
                <a:ea typeface="Times New Roman" panose="02020603050405020304" pitchFamily="18" charset="0"/>
              </a:rPr>
              <a:t>Generation Drittes Drittel: Was könnte die Berufung sein?</a:t>
            </a:r>
            <a:endParaRPr lang="de-CH" sz="2400" dirty="0">
              <a:latin typeface="Abadi Extra Light" panose="020B0204020104020204" pitchFamily="34" charset="0"/>
            </a:endParaRPr>
          </a:p>
          <a:p>
            <a:r>
              <a:rPr lang="de-CH" sz="2400" b="1" dirty="0">
                <a:latin typeface="Abadi Extra Light" panose="020B0204020104020204" pitchFamily="34" charset="0"/>
              </a:rPr>
              <a:t>Drei Annäherungsversuche</a:t>
            </a:r>
          </a:p>
        </p:txBody>
      </p:sp>
      <p:sp>
        <p:nvSpPr>
          <p:cNvPr id="4" name="Gleichschenkliges Dreieck 3">
            <a:extLst>
              <a:ext uri="{FF2B5EF4-FFF2-40B4-BE49-F238E27FC236}">
                <a16:creationId xmlns:a16="http://schemas.microsoft.com/office/drawing/2014/main" id="{614EA664-847E-259B-8BF0-8C5729B26C25}"/>
              </a:ext>
            </a:extLst>
          </p:cNvPr>
          <p:cNvSpPr/>
          <p:nvPr/>
        </p:nvSpPr>
        <p:spPr>
          <a:xfrm>
            <a:off x="3733801" y="2242457"/>
            <a:ext cx="3810001" cy="3287487"/>
          </a:xfrm>
          <a:prstGeom prst="triangle">
            <a:avLst/>
          </a:prstGeom>
          <a:solidFill>
            <a:srgbClr val="CBE7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b="1" dirty="0">
                <a:solidFill>
                  <a:srgbClr val="C00000"/>
                </a:solidFill>
              </a:rPr>
              <a:t>Berufung der jetzt 55-75-Jährigen</a:t>
            </a:r>
          </a:p>
        </p:txBody>
      </p:sp>
      <p:sp>
        <p:nvSpPr>
          <p:cNvPr id="5" name="Wolke 4">
            <a:extLst>
              <a:ext uri="{FF2B5EF4-FFF2-40B4-BE49-F238E27FC236}">
                <a16:creationId xmlns:a16="http://schemas.microsoft.com/office/drawing/2014/main" id="{FA7583CE-E387-E2F6-EF18-1163924FB7B3}"/>
              </a:ext>
            </a:extLst>
          </p:cNvPr>
          <p:cNvSpPr/>
          <p:nvPr/>
        </p:nvSpPr>
        <p:spPr>
          <a:xfrm>
            <a:off x="3733803" y="1132114"/>
            <a:ext cx="3733801" cy="1534886"/>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b="1" dirty="0">
                <a:solidFill>
                  <a:srgbClr val="C00000"/>
                </a:solidFill>
              </a:rPr>
              <a:t>BIBEL</a:t>
            </a:r>
          </a:p>
        </p:txBody>
      </p:sp>
      <p:sp>
        <p:nvSpPr>
          <p:cNvPr id="6" name="Wolke 5">
            <a:extLst>
              <a:ext uri="{FF2B5EF4-FFF2-40B4-BE49-F238E27FC236}">
                <a16:creationId xmlns:a16="http://schemas.microsoft.com/office/drawing/2014/main" id="{94B9B970-0ECD-BE88-68A5-FCA25A1BCC31}"/>
              </a:ext>
            </a:extLst>
          </p:cNvPr>
          <p:cNvSpPr/>
          <p:nvPr/>
        </p:nvSpPr>
        <p:spPr>
          <a:xfrm>
            <a:off x="286055" y="4626429"/>
            <a:ext cx="3733801" cy="1534886"/>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b="1" dirty="0">
                <a:solidFill>
                  <a:srgbClr val="C00000"/>
                </a:solidFill>
              </a:rPr>
              <a:t>Was die  Generation gut kann</a:t>
            </a:r>
          </a:p>
        </p:txBody>
      </p:sp>
      <p:sp>
        <p:nvSpPr>
          <p:cNvPr id="7" name="Wolke 6">
            <a:extLst>
              <a:ext uri="{FF2B5EF4-FFF2-40B4-BE49-F238E27FC236}">
                <a16:creationId xmlns:a16="http://schemas.microsoft.com/office/drawing/2014/main" id="{433A427C-C1FB-36E0-EA50-0D4CE3E6E37E}"/>
              </a:ext>
            </a:extLst>
          </p:cNvPr>
          <p:cNvSpPr/>
          <p:nvPr/>
        </p:nvSpPr>
        <p:spPr>
          <a:xfrm>
            <a:off x="7266214" y="4572000"/>
            <a:ext cx="3733801" cy="1534886"/>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800" b="1" dirty="0">
                <a:solidFill>
                  <a:srgbClr val="C00000"/>
                </a:solidFill>
              </a:rPr>
              <a:t>Not in unseren Kirchen</a:t>
            </a:r>
          </a:p>
        </p:txBody>
      </p:sp>
    </p:spTree>
    <p:extLst>
      <p:ext uri="{BB962C8B-B14F-4D97-AF65-F5344CB8AC3E}">
        <p14:creationId xmlns:p14="http://schemas.microsoft.com/office/powerpoint/2010/main" val="32624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F0BACB1-83DA-9257-E8FA-4938D4A00B8D}"/>
              </a:ext>
            </a:extLst>
          </p:cNvPr>
          <p:cNvSpPr txBox="1"/>
          <p:nvPr/>
        </p:nvSpPr>
        <p:spPr>
          <a:xfrm>
            <a:off x="286055" y="1389749"/>
            <a:ext cx="10863829" cy="5355312"/>
          </a:xfrm>
          <a:prstGeom prst="rect">
            <a:avLst/>
          </a:prstGeom>
          <a:noFill/>
        </p:spPr>
        <p:txBody>
          <a:bodyPr wrap="square" rtlCol="0">
            <a:spAutoFit/>
          </a:bodyPr>
          <a:lstStyle/>
          <a:p>
            <a:r>
              <a:rPr lang="de-CH" sz="2800" b="1" dirty="0">
                <a:latin typeface="Abadi Extra Light" panose="020B0204020104020204" pitchFamily="34" charset="0"/>
              </a:rPr>
              <a:t>Kleine Auswahl Bibelstellen zum Thema Berufung</a:t>
            </a:r>
          </a:p>
          <a:p>
            <a:endParaRPr lang="de-CH" sz="1400" b="1" dirty="0">
              <a:latin typeface="Abadi Extra Light" panose="020B0204020104020204" pitchFamily="34" charset="0"/>
            </a:endParaRPr>
          </a:p>
          <a:p>
            <a:pPr marL="457200" indent="-457200">
              <a:buFont typeface="Wingdings" panose="05000000000000000000" pitchFamily="2" charset="2"/>
              <a:buChar char="Ø"/>
            </a:pPr>
            <a:r>
              <a:rPr lang="de-CH" sz="2800" dirty="0">
                <a:latin typeface="Abadi Extra Light" panose="020B0204020104020204" pitchFamily="34" charset="0"/>
              </a:rPr>
              <a:t>Joh. 15,16: … </a:t>
            </a:r>
            <a:r>
              <a:rPr lang="de-DE" sz="2800" dirty="0">
                <a:latin typeface="Abadi Extra Light" panose="020B0204020104020204" pitchFamily="34" charset="0"/>
              </a:rPr>
              <a:t>berufen, hinzugehen und Frucht zu bringen</a:t>
            </a:r>
            <a:endParaRPr lang="de-CH" sz="2800" dirty="0">
              <a:latin typeface="Abadi Extra Light" panose="020B0204020104020204" pitchFamily="34" charset="0"/>
            </a:endParaRPr>
          </a:p>
          <a:p>
            <a:pPr marL="457200" indent="-457200">
              <a:buFont typeface="Wingdings" panose="05000000000000000000" pitchFamily="2" charset="2"/>
              <a:buChar char="Ø"/>
            </a:pPr>
            <a:r>
              <a:rPr lang="de-CH" sz="2800" dirty="0">
                <a:latin typeface="Abadi Extra Light" panose="020B0204020104020204" pitchFamily="34" charset="0"/>
              </a:rPr>
              <a:t>Apg. 13,2: Beim Fasten spricht der Heilige Geist: Sondert mir aus … zu dem Werk, zu dem ich sie berufen habe!</a:t>
            </a:r>
          </a:p>
          <a:p>
            <a:pPr marL="457200" indent="-457200">
              <a:buFont typeface="Wingdings" panose="05000000000000000000" pitchFamily="2" charset="2"/>
              <a:buChar char="Ø"/>
            </a:pPr>
            <a:r>
              <a:rPr lang="de-CH" sz="2800" b="1" dirty="0">
                <a:latin typeface="Abadi Extra Light" panose="020B0204020104020204" pitchFamily="34" charset="0"/>
              </a:rPr>
              <a:t>Apg. 16,10: Aufbruch nach Mazedonien: </a:t>
            </a:r>
            <a:r>
              <a:rPr lang="de-CH" sz="2800" b="1" i="1" dirty="0">
                <a:latin typeface="Abadi Extra Light" panose="020B0204020104020204" pitchFamily="34" charset="0"/>
              </a:rPr>
              <a:t>In der Gewissheit, dass uns der Herr berufen hat …</a:t>
            </a:r>
          </a:p>
          <a:p>
            <a:pPr marL="514350" indent="-514350">
              <a:buFont typeface="Wingdings" panose="05000000000000000000" pitchFamily="2" charset="2"/>
              <a:buChar char="Ø"/>
            </a:pPr>
            <a:r>
              <a:rPr lang="de-CH" sz="2800" dirty="0">
                <a:latin typeface="Abadi Extra Light" panose="020B0204020104020204" pitchFamily="34" charset="0"/>
              </a:rPr>
              <a:t>1. Petr. 2,9: … berufen von der Finsternis zu seinem wunderbaren Licht … zu verkünden … </a:t>
            </a:r>
          </a:p>
          <a:p>
            <a:pPr marL="514350" indent="-514350">
              <a:buFont typeface="Wingdings" panose="05000000000000000000" pitchFamily="2" charset="2"/>
              <a:buChar char="Ø"/>
            </a:pPr>
            <a:r>
              <a:rPr lang="de-CH" sz="2800" dirty="0">
                <a:latin typeface="Abadi Extra Light" panose="020B0204020104020204" pitchFamily="34" charset="0"/>
              </a:rPr>
              <a:t>1. Petr. 3,9: Segnet, weil ihr wisst, dass ihr dazu berufen seid, Segen zu erben.</a:t>
            </a:r>
          </a:p>
          <a:p>
            <a:pPr marL="514350" indent="-514350">
              <a:buFont typeface="Wingdings" panose="05000000000000000000" pitchFamily="2" charset="2"/>
              <a:buChar char="Ø"/>
            </a:pPr>
            <a:r>
              <a:rPr lang="de-CH" sz="2800" dirty="0">
                <a:latin typeface="Abadi Extra Light" panose="020B0204020104020204" pitchFamily="34" charset="0"/>
              </a:rPr>
              <a:t>…</a:t>
            </a:r>
          </a:p>
          <a:p>
            <a:pPr marL="514350" indent="-514350">
              <a:buFont typeface="Wingdings" panose="05000000000000000000" pitchFamily="2" charset="2"/>
              <a:buChar char="Ø"/>
            </a:pPr>
            <a:endParaRPr lang="de-CH" sz="2000" b="1" dirty="0">
              <a:solidFill>
                <a:srgbClr val="FF0000"/>
              </a:solidFill>
            </a:endParaRPr>
          </a:p>
        </p:txBody>
      </p:sp>
      <p:sp>
        <p:nvSpPr>
          <p:cNvPr id="5" name="Textfeld 4">
            <a:extLst>
              <a:ext uri="{FF2B5EF4-FFF2-40B4-BE49-F238E27FC236}">
                <a16:creationId xmlns:a16="http://schemas.microsoft.com/office/drawing/2014/main" id="{9C9982B5-C63F-D5D3-2916-952108F695D2}"/>
              </a:ext>
            </a:extLst>
          </p:cNvPr>
          <p:cNvSpPr txBox="1"/>
          <p:nvPr/>
        </p:nvSpPr>
        <p:spPr>
          <a:xfrm>
            <a:off x="286055" y="153906"/>
            <a:ext cx="8444288" cy="830997"/>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a:t>
            </a:r>
            <a:br>
              <a:rPr lang="de-CH" sz="2400" b="1" dirty="0">
                <a:latin typeface="Abadi Extra Light" panose="020B0204020104020204" pitchFamily="34" charset="0"/>
              </a:rPr>
            </a:br>
            <a:r>
              <a:rPr lang="de-CH" sz="2400" dirty="0">
                <a:effectLst/>
                <a:latin typeface="Abadi Extra Light" panose="020B0204020104020204" pitchFamily="34" charset="0"/>
                <a:ea typeface="Times New Roman" panose="02020603050405020304" pitchFamily="18" charset="0"/>
              </a:rPr>
              <a:t>Generation Drittes Drittel: Was könnte die Berufung sein?</a:t>
            </a:r>
            <a:endParaRPr lang="de-CH" sz="2400" dirty="0">
              <a:latin typeface="Abadi Extra Light" panose="020B0204020104020204" pitchFamily="34" charset="0"/>
            </a:endParaRPr>
          </a:p>
        </p:txBody>
      </p:sp>
    </p:spTree>
    <p:extLst>
      <p:ext uri="{BB962C8B-B14F-4D97-AF65-F5344CB8AC3E}">
        <p14:creationId xmlns:p14="http://schemas.microsoft.com/office/powerpoint/2010/main" val="168913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7459FB-F002-9AEE-BF90-8B654E078911}"/>
              </a:ext>
            </a:extLst>
          </p:cNvPr>
          <p:cNvSpPr txBox="1"/>
          <p:nvPr/>
        </p:nvSpPr>
        <p:spPr>
          <a:xfrm>
            <a:off x="286055" y="1161340"/>
            <a:ext cx="11122174" cy="5282856"/>
          </a:xfrm>
          <a:prstGeom prst="rect">
            <a:avLst/>
          </a:prstGeom>
          <a:noFill/>
        </p:spPr>
        <p:txBody>
          <a:bodyPr wrap="square">
            <a:spAutoFit/>
          </a:bodyPr>
          <a:lstStyle/>
          <a:p>
            <a:pPr lvl="0" algn="just">
              <a:lnSpc>
                <a:spcPct val="115000"/>
              </a:lnSpc>
              <a:spcBef>
                <a:spcPts val="300"/>
              </a:spcBef>
              <a:spcAft>
                <a:spcPts val="0"/>
              </a:spcAft>
              <a:tabLst>
                <a:tab pos="540385" algn="l"/>
                <a:tab pos="270510" algn="l"/>
                <a:tab pos="540385" algn="l"/>
              </a:tabLst>
            </a:pPr>
            <a:r>
              <a:rPr lang="de-CH" sz="2800" b="1" dirty="0">
                <a:latin typeface="Abadi Extra Light" panose="020B0204020104020204" pitchFamily="34" charset="0"/>
              </a:rPr>
              <a:t>Was kann diese Generation «Drittes Drittel» (55+) gut?</a:t>
            </a:r>
          </a:p>
          <a:p>
            <a:pPr marL="342900" lvl="0" indent="-342900">
              <a:lnSpc>
                <a:spcPct val="115000"/>
              </a:lnSpc>
              <a:spcBef>
                <a:spcPts val="300"/>
              </a:spcBef>
              <a:spcAft>
                <a:spcPts val="0"/>
              </a:spcAft>
              <a:buFont typeface="Times New Roman" panose="02020603050405020304" pitchFamily="18" charset="0"/>
              <a:buChar char="-"/>
              <a:tabLst>
                <a:tab pos="540385" algn="l"/>
                <a:tab pos="270510" algn="l"/>
                <a:tab pos="540385" algn="l"/>
              </a:tabLst>
            </a:pPr>
            <a:r>
              <a:rPr lang="de-CH" sz="2400" dirty="0">
                <a:latin typeface="Abadi Extra Light" panose="020B0204020104020204" pitchFamily="34" charset="0"/>
              </a:rPr>
              <a:t>Sie verfügt über viel Lebenserfahrung</a:t>
            </a:r>
          </a:p>
          <a:p>
            <a:pPr marL="342900" lvl="0" indent="-342900">
              <a:lnSpc>
                <a:spcPct val="115000"/>
              </a:lnSpc>
              <a:spcBef>
                <a:spcPts val="300"/>
              </a:spcBef>
              <a:spcAft>
                <a:spcPts val="0"/>
              </a:spcAft>
              <a:buFont typeface="Times New Roman" panose="02020603050405020304" pitchFamily="18" charset="0"/>
              <a:buChar char="-"/>
              <a:tabLst>
                <a:tab pos="540385" algn="l"/>
                <a:tab pos="270510" algn="l"/>
                <a:tab pos="540385" algn="l"/>
              </a:tabLst>
            </a:pPr>
            <a:r>
              <a:rPr lang="de-CH" sz="2400" dirty="0">
                <a:latin typeface="Abadi Extra Light" panose="020B0204020104020204" pitchFamily="34" charset="0"/>
              </a:rPr>
              <a:t>Sie hat wie kaum eine andere Generation gelernt, sich selber zu reflektieren, zu kommunizieren und sich zu vernetzen</a:t>
            </a:r>
          </a:p>
          <a:p>
            <a:pPr marL="342900" lvl="0" indent="-342900">
              <a:lnSpc>
                <a:spcPct val="115000"/>
              </a:lnSpc>
              <a:spcBef>
                <a:spcPts val="300"/>
              </a:spcBef>
              <a:spcAft>
                <a:spcPts val="0"/>
              </a:spcAft>
              <a:buFont typeface="Times New Roman" panose="02020603050405020304" pitchFamily="18" charset="0"/>
              <a:buChar char="-"/>
              <a:tabLst>
                <a:tab pos="540385" algn="l"/>
                <a:tab pos="270510" algn="l"/>
                <a:tab pos="540385" algn="l"/>
              </a:tabLst>
            </a:pPr>
            <a:r>
              <a:rPr lang="de-CH" sz="2400" dirty="0">
                <a:latin typeface="Abadi Extra Light" panose="020B0204020104020204" pitchFamily="34" charset="0"/>
              </a:rPr>
              <a:t>Sie ahnt und «weiss», was sich im Leben bewährt und nicht bewährt</a:t>
            </a:r>
          </a:p>
          <a:p>
            <a:pPr marL="342900" lvl="0" indent="-342900">
              <a:lnSpc>
                <a:spcPct val="115000"/>
              </a:lnSpc>
              <a:spcBef>
                <a:spcPts val="300"/>
              </a:spcBef>
              <a:spcAft>
                <a:spcPts val="0"/>
              </a:spcAft>
              <a:buFont typeface="Times New Roman" panose="02020603050405020304" pitchFamily="18" charset="0"/>
              <a:buChar char="-"/>
              <a:tabLst>
                <a:tab pos="540385" algn="l"/>
                <a:tab pos="270510" algn="l"/>
                <a:tab pos="540385" algn="l"/>
              </a:tabLst>
            </a:pPr>
            <a:r>
              <a:rPr lang="de-CH" sz="2400" dirty="0">
                <a:latin typeface="Abadi Extra Light" panose="020B0204020104020204" pitchFamily="34" charset="0"/>
              </a:rPr>
              <a:t>Fragen nach gelungenem Leben stehen angesichts von Herausforderungen im Vordergrund – Sehnsucht nach gelingendem Leben</a:t>
            </a:r>
          </a:p>
          <a:p>
            <a:pPr lvl="0">
              <a:lnSpc>
                <a:spcPct val="115000"/>
              </a:lnSpc>
              <a:spcBef>
                <a:spcPts val="300"/>
              </a:spcBef>
              <a:spcAft>
                <a:spcPts val="0"/>
              </a:spcAft>
              <a:tabLst>
                <a:tab pos="540385" algn="l"/>
                <a:tab pos="270510" algn="l"/>
                <a:tab pos="540385" algn="l"/>
              </a:tabLst>
            </a:pPr>
            <a:endParaRPr lang="de-CH" sz="800" dirty="0">
              <a:latin typeface="Abadi Extra Light" panose="020B0204020104020204" pitchFamily="34" charset="0"/>
            </a:endParaRPr>
          </a:p>
          <a:p>
            <a:pPr lvl="0" algn="ctr">
              <a:lnSpc>
                <a:spcPct val="115000"/>
              </a:lnSpc>
              <a:spcBef>
                <a:spcPts val="300"/>
              </a:spcBef>
              <a:spcAft>
                <a:spcPts val="0"/>
              </a:spcAft>
              <a:tabLst>
                <a:tab pos="540385" algn="l"/>
                <a:tab pos="270510" algn="l"/>
                <a:tab pos="540385" algn="l"/>
              </a:tabLst>
            </a:pPr>
            <a:r>
              <a:rPr lang="de-CH" sz="2400" b="1" dirty="0">
                <a:latin typeface="Abadi Extra Light" panose="020B0204020104020204" pitchFamily="34" charset="0"/>
              </a:rPr>
              <a:t>Vermutung: </a:t>
            </a:r>
            <a:r>
              <a:rPr lang="de-CH" sz="2400" dirty="0">
                <a:latin typeface="Abadi Extra Light" panose="020B0204020104020204" pitchFamily="34" charset="0"/>
              </a:rPr>
              <a:t>Die Generation sucht und sehnt sich nach gelungenen Lebensentwürfen und Lebensvollzügen angesichts verschiedenster Tiefpunkte im Leben</a:t>
            </a:r>
            <a:br>
              <a:rPr lang="de-CH" sz="2400" dirty="0">
                <a:latin typeface="Abadi Extra Light" panose="020B0204020104020204" pitchFamily="34" charset="0"/>
              </a:rPr>
            </a:br>
            <a:r>
              <a:rPr lang="de-CH" sz="2400" dirty="0">
                <a:latin typeface="Abadi Extra Light" panose="020B0204020104020204" pitchFamily="34" charset="0"/>
              </a:rPr>
              <a:t>Vielleicht: </a:t>
            </a:r>
            <a:r>
              <a:rPr lang="de-CH" sz="2400" b="1" i="1" dirty="0">
                <a:latin typeface="Abadi Extra Light" panose="020B0204020104020204" pitchFamily="34" charset="0"/>
              </a:rPr>
              <a:t>Sehnsucht nach Lebensentwurf statt Glaubensentwurf!?! </a:t>
            </a:r>
          </a:p>
          <a:p>
            <a:pPr lvl="0" algn="ctr">
              <a:lnSpc>
                <a:spcPct val="115000"/>
              </a:lnSpc>
              <a:spcBef>
                <a:spcPts val="300"/>
              </a:spcBef>
              <a:spcAft>
                <a:spcPts val="0"/>
              </a:spcAft>
              <a:tabLst>
                <a:tab pos="540385" algn="l"/>
                <a:tab pos="270510" algn="l"/>
                <a:tab pos="540385" algn="l"/>
              </a:tabLst>
            </a:pPr>
            <a:r>
              <a:rPr lang="de-CH" sz="2400" i="1" dirty="0">
                <a:latin typeface="Abadi Extra Light" panose="020B0204020104020204" pitchFamily="34" charset="0"/>
              </a:rPr>
              <a:t>Was aber, wenn Kirche / Gemeinde sagt: Leben = Privatsache?</a:t>
            </a:r>
          </a:p>
        </p:txBody>
      </p:sp>
      <p:sp>
        <p:nvSpPr>
          <p:cNvPr id="4" name="Textfeld 3">
            <a:extLst>
              <a:ext uri="{FF2B5EF4-FFF2-40B4-BE49-F238E27FC236}">
                <a16:creationId xmlns:a16="http://schemas.microsoft.com/office/drawing/2014/main" id="{E1C84BA5-9C47-CD14-51B7-8F2D0D9F6EAB}"/>
              </a:ext>
            </a:extLst>
          </p:cNvPr>
          <p:cNvSpPr txBox="1"/>
          <p:nvPr/>
        </p:nvSpPr>
        <p:spPr>
          <a:xfrm>
            <a:off x="286055" y="153906"/>
            <a:ext cx="8444288" cy="830997"/>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a:t>
            </a:r>
            <a:br>
              <a:rPr lang="de-CH" sz="2400" b="1" dirty="0">
                <a:latin typeface="Abadi Extra Light" panose="020B0204020104020204" pitchFamily="34" charset="0"/>
              </a:rPr>
            </a:br>
            <a:r>
              <a:rPr lang="de-CH" sz="2400" dirty="0">
                <a:effectLst/>
                <a:latin typeface="Abadi Extra Light" panose="020B0204020104020204" pitchFamily="34" charset="0"/>
                <a:ea typeface="Times New Roman" panose="02020603050405020304" pitchFamily="18" charset="0"/>
              </a:rPr>
              <a:t>Generation Drittes Drittel: Was könnte die Berufung sein?</a:t>
            </a:r>
            <a:endParaRPr lang="de-CH" sz="2400" dirty="0">
              <a:latin typeface="Abadi Extra Light" panose="020B0204020104020204" pitchFamily="34" charset="0"/>
            </a:endParaRPr>
          </a:p>
        </p:txBody>
      </p:sp>
    </p:spTree>
    <p:extLst>
      <p:ext uri="{BB962C8B-B14F-4D97-AF65-F5344CB8AC3E}">
        <p14:creationId xmlns:p14="http://schemas.microsoft.com/office/powerpoint/2010/main" val="398741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62C2FE2-CFF1-63FF-F7C0-0178A2A4F2B6}"/>
              </a:ext>
            </a:extLst>
          </p:cNvPr>
          <p:cNvSpPr txBox="1"/>
          <p:nvPr/>
        </p:nvSpPr>
        <p:spPr>
          <a:xfrm>
            <a:off x="286055" y="1099382"/>
            <a:ext cx="11122174" cy="5562805"/>
          </a:xfrm>
          <a:prstGeom prst="rect">
            <a:avLst/>
          </a:prstGeom>
          <a:noFill/>
        </p:spPr>
        <p:txBody>
          <a:bodyPr wrap="square">
            <a:spAutoFit/>
          </a:bodyPr>
          <a:lstStyle/>
          <a:p>
            <a:pPr lvl="0" algn="just">
              <a:lnSpc>
                <a:spcPct val="115000"/>
              </a:lnSpc>
              <a:spcBef>
                <a:spcPts val="300"/>
              </a:spcBef>
              <a:spcAft>
                <a:spcPts val="0"/>
              </a:spcAft>
              <a:tabLst>
                <a:tab pos="540385" algn="l"/>
                <a:tab pos="270510" algn="l"/>
                <a:tab pos="540385" algn="l"/>
              </a:tabLst>
            </a:pPr>
            <a:r>
              <a:rPr lang="de-CH" sz="3600" b="1" dirty="0">
                <a:latin typeface="Abadi Extra Light" panose="020B0204020104020204" pitchFamily="34" charset="0"/>
              </a:rPr>
              <a:t>Und jetzt:</a:t>
            </a:r>
          </a:p>
          <a:p>
            <a:pPr algn="ctr">
              <a:lnSpc>
                <a:spcPct val="115000"/>
              </a:lnSpc>
              <a:spcBef>
                <a:spcPts val="300"/>
              </a:spcBef>
              <a:tabLst>
                <a:tab pos="540385" algn="l"/>
                <a:tab pos="270510" algn="l"/>
                <a:tab pos="540385" algn="l"/>
              </a:tabLst>
            </a:pPr>
            <a:r>
              <a:rPr lang="de-CH" sz="2800" b="1" dirty="0">
                <a:latin typeface="Abadi Extra Light" panose="020B0204020104020204" pitchFamily="34" charset="0"/>
              </a:rPr>
              <a:t>Könnte am Horizont </a:t>
            </a:r>
            <a:r>
              <a:rPr lang="de-CH" sz="2800" b="1" i="1" dirty="0">
                <a:latin typeface="Abadi Extra Light" panose="020B0204020104020204" pitchFamily="34" charset="0"/>
              </a:rPr>
              <a:t>so etwas wie ein hoffnungsstiftendes Narrativ </a:t>
            </a:r>
            <a:r>
              <a:rPr lang="de-CH" sz="2800" b="1" dirty="0">
                <a:latin typeface="Abadi Extra Light" panose="020B0204020104020204" pitchFamily="34" charset="0"/>
              </a:rPr>
              <a:t>erscheinen, geprägt von einer Liebe zum Leben?</a:t>
            </a:r>
            <a:br>
              <a:rPr lang="de-CH" sz="2800" b="1" dirty="0">
                <a:latin typeface="Abadi Extra Light" panose="020B0204020104020204" pitchFamily="34" charset="0"/>
              </a:rPr>
            </a:br>
            <a:r>
              <a:rPr lang="de-DE" sz="2800" dirty="0">
                <a:latin typeface="Abadi Extra Light" panose="020B0204020104020204" pitchFamily="34" charset="0"/>
              </a:rPr>
              <a:t>Es ginge um eine „Berufung zum Leben“ / Berufung zum gelingenden Leben / Berufung zu „</a:t>
            </a:r>
            <a:r>
              <a:rPr lang="de-DE" sz="2800" dirty="0" err="1">
                <a:latin typeface="Abadi Extra Light" panose="020B0204020104020204" pitchFamily="34" charset="0"/>
              </a:rPr>
              <a:t>Lebensliebhaberschaft</a:t>
            </a:r>
            <a:r>
              <a:rPr lang="de-DE" sz="2800" dirty="0">
                <a:latin typeface="Abadi Extra Light" panose="020B0204020104020204" pitchFamily="34" charset="0"/>
              </a:rPr>
              <a:t>“ / Berufung zu Lebens- statt „nur“ Glaubensentwurf / Berufung zu Wissen um und verfügbar machen von Bewährtem im Leben / zu Berufung zu … Und dies:</a:t>
            </a:r>
            <a:endParaRPr lang="de-CH" sz="2800" dirty="0">
              <a:latin typeface="Abadi Extra Light" panose="020B0204020104020204" pitchFamily="34" charset="0"/>
            </a:endParaRPr>
          </a:p>
          <a:p>
            <a:pPr algn="ctr">
              <a:lnSpc>
                <a:spcPct val="115000"/>
              </a:lnSpc>
              <a:spcBef>
                <a:spcPts val="300"/>
              </a:spcBef>
              <a:tabLst>
                <a:tab pos="540385" algn="l"/>
                <a:tab pos="270510" algn="l"/>
                <a:tab pos="540385" algn="l"/>
              </a:tabLst>
            </a:pPr>
            <a:r>
              <a:rPr lang="de-CH" sz="2800" dirty="0">
                <a:latin typeface="Abadi Extra Light" panose="020B0204020104020204" pitchFamily="34" charset="0"/>
              </a:rPr>
              <a:t>- </a:t>
            </a:r>
            <a:r>
              <a:rPr lang="de-CH" sz="2800" b="1" dirty="0">
                <a:latin typeface="Abadi Extra Light" panose="020B0204020104020204" pitchFamily="34" charset="0"/>
              </a:rPr>
              <a:t>zugunsten der Kirche des 21. Jahrhunderts</a:t>
            </a:r>
          </a:p>
          <a:p>
            <a:pPr marL="457200" indent="-457200" algn="ctr">
              <a:lnSpc>
                <a:spcPct val="115000"/>
              </a:lnSpc>
              <a:spcBef>
                <a:spcPts val="300"/>
              </a:spcBef>
              <a:buFontTx/>
              <a:buChar char="-"/>
              <a:tabLst>
                <a:tab pos="540385" algn="l"/>
                <a:tab pos="270510" algn="l"/>
                <a:tab pos="540385" algn="l"/>
              </a:tabLst>
            </a:pPr>
            <a:r>
              <a:rPr lang="de-CH" sz="2800" b="1" dirty="0">
                <a:latin typeface="Abadi Extra Light" panose="020B0204020104020204" pitchFamily="34" charset="0"/>
              </a:rPr>
              <a:t>zugunsten der Gesellschaft</a:t>
            </a:r>
          </a:p>
          <a:p>
            <a:pPr marL="457200" indent="-457200" algn="ctr">
              <a:lnSpc>
                <a:spcPct val="115000"/>
              </a:lnSpc>
              <a:spcBef>
                <a:spcPts val="300"/>
              </a:spcBef>
              <a:buFontTx/>
              <a:buChar char="-"/>
              <a:tabLst>
                <a:tab pos="540385" algn="l"/>
                <a:tab pos="270510" algn="l"/>
                <a:tab pos="540385" algn="l"/>
              </a:tabLst>
            </a:pPr>
            <a:r>
              <a:rPr lang="de-CH" sz="2800" b="1" dirty="0">
                <a:latin typeface="Abadi Extra Light" panose="020B0204020104020204" pitchFamily="34" charset="0"/>
              </a:rPr>
              <a:t>zugunsten der kommenden Generationen.</a:t>
            </a:r>
          </a:p>
          <a:p>
            <a:pPr algn="ctr">
              <a:lnSpc>
                <a:spcPct val="115000"/>
              </a:lnSpc>
              <a:spcBef>
                <a:spcPts val="300"/>
              </a:spcBef>
              <a:tabLst>
                <a:tab pos="540385" algn="l"/>
              </a:tabLst>
            </a:pPr>
            <a:endParaRPr lang="de-DE" sz="1100" dirty="0">
              <a:latin typeface="Abadi Extra Light" panose="020B0204020104020204" pitchFamily="34" charset="0"/>
            </a:endParaRPr>
          </a:p>
        </p:txBody>
      </p:sp>
      <p:sp>
        <p:nvSpPr>
          <p:cNvPr id="4" name="Textfeld 3">
            <a:extLst>
              <a:ext uri="{FF2B5EF4-FFF2-40B4-BE49-F238E27FC236}">
                <a16:creationId xmlns:a16="http://schemas.microsoft.com/office/drawing/2014/main" id="{D2E225D0-F2B2-4C5A-99C4-5B71CF15F60B}"/>
              </a:ext>
            </a:extLst>
          </p:cNvPr>
          <p:cNvSpPr txBox="1"/>
          <p:nvPr/>
        </p:nvSpPr>
        <p:spPr>
          <a:xfrm>
            <a:off x="286055" y="153906"/>
            <a:ext cx="8444288" cy="830997"/>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a:t>
            </a:r>
            <a:br>
              <a:rPr lang="de-CH" sz="2400" b="1" dirty="0">
                <a:latin typeface="Abadi Extra Light" panose="020B0204020104020204" pitchFamily="34" charset="0"/>
              </a:rPr>
            </a:br>
            <a:r>
              <a:rPr lang="de-CH" sz="2400" dirty="0">
                <a:effectLst/>
                <a:latin typeface="Abadi Extra Light" panose="020B0204020104020204" pitchFamily="34" charset="0"/>
                <a:ea typeface="Times New Roman" panose="02020603050405020304" pitchFamily="18" charset="0"/>
              </a:rPr>
              <a:t>Generation Drittes Drittel: Was könnte die Berufung sein?</a:t>
            </a:r>
            <a:endParaRPr lang="de-CH" sz="2400" dirty="0">
              <a:latin typeface="Abadi Extra Light" panose="020B0204020104020204" pitchFamily="34" charset="0"/>
            </a:endParaRPr>
          </a:p>
        </p:txBody>
      </p:sp>
    </p:spTree>
    <p:extLst>
      <p:ext uri="{BB962C8B-B14F-4D97-AF65-F5344CB8AC3E}">
        <p14:creationId xmlns:p14="http://schemas.microsoft.com/office/powerpoint/2010/main" val="9742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2E658BA-708D-4701-C34A-624D35FB45D1}"/>
              </a:ext>
            </a:extLst>
          </p:cNvPr>
          <p:cNvSpPr txBox="1"/>
          <p:nvPr/>
        </p:nvSpPr>
        <p:spPr>
          <a:xfrm>
            <a:off x="286055" y="153906"/>
            <a:ext cx="8890602" cy="892552"/>
          </a:xfrm>
          <a:prstGeom prst="rect">
            <a:avLst/>
          </a:prstGeom>
          <a:noFill/>
        </p:spPr>
        <p:txBody>
          <a:bodyPr wrap="square">
            <a:spAutoFit/>
          </a:bodyPr>
          <a:lstStyle/>
          <a:p>
            <a:r>
              <a:rPr lang="de-CH" sz="2400" b="1" dirty="0">
                <a:latin typeface="Abadi Extra Light" panose="020B0204020104020204" pitchFamily="34" charset="0"/>
              </a:rPr>
              <a:t>Von der Berufung der jetzt 55-75-Jährigen: STATION III</a:t>
            </a:r>
          </a:p>
          <a:p>
            <a:r>
              <a:rPr lang="de-CH" sz="2800" dirty="0">
                <a:latin typeface="Abadi Extra Light" panose="020B0204020104020204" pitchFamily="34" charset="0"/>
                <a:ea typeface="Times New Roman" panose="02020603050405020304" pitchFamily="18" charset="0"/>
              </a:rPr>
              <a:t>Kernm</a:t>
            </a:r>
            <a:r>
              <a:rPr lang="de-CH" sz="2800" dirty="0">
                <a:effectLst/>
                <a:latin typeface="Abadi Extra Light" panose="020B0204020104020204" pitchFamily="34" charset="0"/>
                <a:ea typeface="Times New Roman" panose="02020603050405020304" pitchFamily="18" charset="0"/>
              </a:rPr>
              <a:t>erkmale des entdeckten Kontinentes</a:t>
            </a:r>
            <a:endParaRPr lang="de-CH" sz="2800" i="1" dirty="0">
              <a:latin typeface="Abadi Extra Light" panose="020B0204020104020204" pitchFamily="34" charset="0"/>
            </a:endParaRPr>
          </a:p>
        </p:txBody>
      </p:sp>
      <p:sp>
        <p:nvSpPr>
          <p:cNvPr id="5" name="Textfeld 4">
            <a:extLst>
              <a:ext uri="{FF2B5EF4-FFF2-40B4-BE49-F238E27FC236}">
                <a16:creationId xmlns:a16="http://schemas.microsoft.com/office/drawing/2014/main" id="{446CDB70-6934-9076-4F38-359E978DCBAC}"/>
              </a:ext>
            </a:extLst>
          </p:cNvPr>
          <p:cNvSpPr txBox="1"/>
          <p:nvPr/>
        </p:nvSpPr>
        <p:spPr>
          <a:xfrm>
            <a:off x="593271" y="2223445"/>
            <a:ext cx="10461171" cy="2411109"/>
          </a:xfrm>
          <a:prstGeom prst="rect">
            <a:avLst/>
          </a:prstGeom>
          <a:noFill/>
        </p:spPr>
        <p:txBody>
          <a:bodyPr wrap="square">
            <a:spAutoFit/>
          </a:bodyPr>
          <a:lstStyle/>
          <a:p>
            <a:pPr lvl="0" algn="ctr">
              <a:lnSpc>
                <a:spcPct val="120000"/>
              </a:lnSpc>
              <a:spcBef>
                <a:spcPts val="300"/>
              </a:spcBef>
              <a:tabLst>
                <a:tab pos="540385" algn="l"/>
              </a:tabLst>
            </a:pPr>
            <a:r>
              <a:rPr lang="de-CH" sz="3200" b="1" dirty="0">
                <a:latin typeface="Abadi Extra Light" panose="020B0204020104020204" pitchFamily="34" charset="0"/>
              </a:rPr>
              <a:t>Röm. 12,1-2:  Ich ermahne euch nun …  Stellt euch nicht dieser Welt (dem System dieser Welt) gleich, sondern ändert euch durch die Erneuerung eures Sinnes (korrigiert Eure Denkweise), damit ihr zu prüfen vermögt, was Gottes Wille ist, nämlich …</a:t>
            </a:r>
          </a:p>
        </p:txBody>
      </p:sp>
    </p:spTree>
    <p:extLst>
      <p:ext uri="{BB962C8B-B14F-4D97-AF65-F5344CB8AC3E}">
        <p14:creationId xmlns:p14="http://schemas.microsoft.com/office/powerpoint/2010/main" val="32616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918</Words>
  <Application>Microsoft Macintosh PowerPoint</Application>
  <PresentationFormat>Breitbild</PresentationFormat>
  <Paragraphs>113</Paragraphs>
  <Slides>14</Slides>
  <Notes>13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14</vt:i4>
      </vt:variant>
    </vt:vector>
  </HeadingPairs>
  <TitlesOfParts>
    <vt:vector size="22" baseType="lpstr">
      <vt:lpstr>Abadi Extra Light</vt:lpstr>
      <vt:lpstr>Arial</vt:lpstr>
      <vt:lpstr>Calibri</vt:lpstr>
      <vt:lpstr>Times New Roman</vt:lpstr>
      <vt:lpstr>Wingdings</vt:lpstr>
      <vt:lpstr>Wingdings 3</vt:lpstr>
      <vt:lpstr>Benutzerdefiniertes Design</vt:lpstr>
      <vt:lpstr>Fetzen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Rämismühle</dc:title>
  <dc:creator>Anne-Marie Müller</dc:creator>
  <cp:lastModifiedBy>Roland Mürner</cp:lastModifiedBy>
  <cp:revision>221</cp:revision>
  <cp:lastPrinted>2022-04-26T07:42:36Z</cp:lastPrinted>
  <dcterms:created xsi:type="dcterms:W3CDTF">2017-03-18T20:19:15Z</dcterms:created>
  <dcterms:modified xsi:type="dcterms:W3CDTF">2024-10-07T07:38:55Z</dcterms:modified>
</cp:coreProperties>
</file>